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561" r:id="rId2"/>
    <p:sldId id="562" r:id="rId3"/>
    <p:sldId id="563" r:id="rId4"/>
    <p:sldId id="636" r:id="rId5"/>
    <p:sldId id="637" r:id="rId6"/>
    <p:sldId id="638" r:id="rId7"/>
    <p:sldId id="639" r:id="rId8"/>
    <p:sldId id="566" r:id="rId9"/>
    <p:sldId id="567" r:id="rId10"/>
    <p:sldId id="631" r:id="rId11"/>
    <p:sldId id="634" r:id="rId12"/>
    <p:sldId id="635" r:id="rId13"/>
    <p:sldId id="565" r:id="rId14"/>
    <p:sldId id="633" r:id="rId15"/>
    <p:sldId id="632" r:id="rId16"/>
    <p:sldId id="568" r:id="rId17"/>
    <p:sldId id="570" r:id="rId18"/>
    <p:sldId id="572" r:id="rId19"/>
    <p:sldId id="571" r:id="rId20"/>
    <p:sldId id="573" r:id="rId21"/>
    <p:sldId id="574" r:id="rId22"/>
    <p:sldId id="575" r:id="rId23"/>
    <p:sldId id="576" r:id="rId24"/>
    <p:sldId id="577" r:id="rId25"/>
    <p:sldId id="578" r:id="rId26"/>
    <p:sldId id="579" r:id="rId27"/>
    <p:sldId id="580" r:id="rId28"/>
    <p:sldId id="581" r:id="rId29"/>
    <p:sldId id="582" r:id="rId30"/>
    <p:sldId id="583" r:id="rId31"/>
    <p:sldId id="584" r:id="rId32"/>
    <p:sldId id="585" r:id="rId33"/>
    <p:sldId id="586" r:id="rId34"/>
    <p:sldId id="587" r:id="rId35"/>
    <p:sldId id="589" r:id="rId36"/>
    <p:sldId id="591" r:id="rId37"/>
    <p:sldId id="592" r:id="rId38"/>
    <p:sldId id="642" r:id="rId39"/>
    <p:sldId id="643" r:id="rId40"/>
    <p:sldId id="593" r:id="rId41"/>
    <p:sldId id="594" r:id="rId42"/>
    <p:sldId id="611" r:id="rId43"/>
    <p:sldId id="595" r:id="rId44"/>
    <p:sldId id="596" r:id="rId45"/>
    <p:sldId id="597" r:id="rId46"/>
    <p:sldId id="598" r:id="rId47"/>
    <p:sldId id="599" r:id="rId48"/>
    <p:sldId id="600" r:id="rId49"/>
    <p:sldId id="602" r:id="rId50"/>
    <p:sldId id="601" r:id="rId51"/>
    <p:sldId id="603" r:id="rId52"/>
    <p:sldId id="606" r:id="rId53"/>
    <p:sldId id="604" r:id="rId54"/>
    <p:sldId id="613" r:id="rId55"/>
    <p:sldId id="614" r:id="rId56"/>
    <p:sldId id="612" r:id="rId57"/>
    <p:sldId id="640" r:id="rId58"/>
    <p:sldId id="607" r:id="rId59"/>
    <p:sldId id="605" r:id="rId60"/>
    <p:sldId id="608" r:id="rId61"/>
    <p:sldId id="609" r:id="rId62"/>
    <p:sldId id="616" r:id="rId63"/>
    <p:sldId id="641" r:id="rId64"/>
    <p:sldId id="620" r:id="rId65"/>
    <p:sldId id="618" r:id="rId66"/>
    <p:sldId id="623" r:id="rId67"/>
    <p:sldId id="617" r:id="rId68"/>
    <p:sldId id="621" r:id="rId69"/>
    <p:sldId id="624" r:id="rId70"/>
    <p:sldId id="625" r:id="rId71"/>
    <p:sldId id="626" r:id="rId72"/>
    <p:sldId id="630" r:id="rId73"/>
    <p:sldId id="629" r:id="rId74"/>
    <p:sldId id="628" r:id="rId7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196" autoAdjust="0"/>
  </p:normalViewPr>
  <p:slideViewPr>
    <p:cSldViewPr>
      <p:cViewPr>
        <p:scale>
          <a:sx n="80" d="100"/>
          <a:sy n="80" d="100"/>
        </p:scale>
        <p:origin x="-1590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olivier\UM2\cours\Licence\EDEN\UE\GLBE505%20GLBE611%20expertise%20gestion%20esp%20nat%20anthrop\TD\TD%20suivis%20pops%20vertebres\preparation\PRESENCE\R&#233;sultats%20ocell&#233;%20Ol&#233;ron%202007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Feuil2!$L$1</c:f>
              <c:strCache>
                <c:ptCount val="1"/>
                <c:pt idx="0">
                  <c:v>Occupancy Psi(lapins),P(.)</c:v>
                </c:pt>
              </c:strCache>
            </c:strRef>
          </c:tx>
          <c:spPr>
            <a:ln w="28575">
              <a:noFill/>
            </a:ln>
          </c:spPr>
          <c:xVal>
            <c:numRef>
              <c:f>Feuil2!$H$2:$H$72</c:f>
              <c:numCache>
                <c:formatCode>General</c:formatCode>
                <c:ptCount val="71"/>
                <c:pt idx="0">
                  <c:v>0</c:v>
                </c:pt>
                <c:pt idx="1">
                  <c:v>5</c:v>
                </c:pt>
                <c:pt idx="2">
                  <c:v>1</c:v>
                </c:pt>
                <c:pt idx="3">
                  <c:v>2</c:v>
                </c:pt>
                <c:pt idx="4">
                  <c:v>5</c:v>
                </c:pt>
                <c:pt idx="5">
                  <c:v>10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5</c:v>
                </c:pt>
                <c:pt idx="10">
                  <c:v>0</c:v>
                </c:pt>
                <c:pt idx="11">
                  <c:v>20</c:v>
                </c:pt>
                <c:pt idx="12">
                  <c:v>0</c:v>
                </c:pt>
                <c:pt idx="13">
                  <c:v>0</c:v>
                </c:pt>
                <c:pt idx="14">
                  <c:v>2</c:v>
                </c:pt>
                <c:pt idx="15">
                  <c:v>0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10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5</c:v>
                </c:pt>
                <c:pt idx="28">
                  <c:v>10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4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3</c:v>
                </c:pt>
                <c:pt idx="42">
                  <c:v>0</c:v>
                </c:pt>
                <c:pt idx="43">
                  <c:v>0</c:v>
                </c:pt>
                <c:pt idx="44">
                  <c:v>1</c:v>
                </c:pt>
                <c:pt idx="45">
                  <c:v>0</c:v>
                </c:pt>
                <c:pt idx="46">
                  <c:v>4</c:v>
                </c:pt>
                <c:pt idx="47">
                  <c:v>5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15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5</c:v>
                </c:pt>
                <c:pt idx="67">
                  <c:v>1</c:v>
                </c:pt>
                <c:pt idx="68">
                  <c:v>0</c:v>
                </c:pt>
                <c:pt idx="69">
                  <c:v>0</c:v>
                </c:pt>
              </c:numCache>
            </c:numRef>
          </c:xVal>
          <c:yVal>
            <c:numRef>
              <c:f>Feuil2!$L$2:$L$72</c:f>
              <c:numCache>
                <c:formatCode>General</c:formatCode>
                <c:ptCount val="71"/>
                <c:pt idx="0">
                  <c:v>0.72480000000000078</c:v>
                </c:pt>
                <c:pt idx="1">
                  <c:v>0.8719000000000009</c:v>
                </c:pt>
                <c:pt idx="2">
                  <c:v>0.7610000000000009</c:v>
                </c:pt>
                <c:pt idx="3">
                  <c:v>0.79379999999999995</c:v>
                </c:pt>
                <c:pt idx="4">
                  <c:v>0.8719000000000009</c:v>
                </c:pt>
                <c:pt idx="5">
                  <c:v>0.94620000000000004</c:v>
                </c:pt>
                <c:pt idx="6">
                  <c:v>0.72480000000000078</c:v>
                </c:pt>
                <c:pt idx="7">
                  <c:v>0.72480000000000078</c:v>
                </c:pt>
                <c:pt idx="8">
                  <c:v>0.72480000000000078</c:v>
                </c:pt>
                <c:pt idx="9">
                  <c:v>0.8719000000000009</c:v>
                </c:pt>
                <c:pt idx="10">
                  <c:v>0.72480000000000078</c:v>
                </c:pt>
                <c:pt idx="11">
                  <c:v>0.99149999999999949</c:v>
                </c:pt>
                <c:pt idx="12">
                  <c:v>0.72480000000000078</c:v>
                </c:pt>
                <c:pt idx="13">
                  <c:v>0.72480000000000078</c:v>
                </c:pt>
                <c:pt idx="14">
                  <c:v>0.79379999999999995</c:v>
                </c:pt>
                <c:pt idx="15">
                  <c:v>0.72480000000000078</c:v>
                </c:pt>
                <c:pt idx="16">
                  <c:v>0.72480000000000078</c:v>
                </c:pt>
                <c:pt idx="17">
                  <c:v>0.7610000000000009</c:v>
                </c:pt>
                <c:pt idx="18">
                  <c:v>0.72480000000000078</c:v>
                </c:pt>
                <c:pt idx="19">
                  <c:v>0.94620000000000004</c:v>
                </c:pt>
                <c:pt idx="20">
                  <c:v>0.72480000000000078</c:v>
                </c:pt>
                <c:pt idx="21">
                  <c:v>0.72480000000000078</c:v>
                </c:pt>
                <c:pt idx="22">
                  <c:v>0.72480000000000078</c:v>
                </c:pt>
                <c:pt idx="23">
                  <c:v>0.72480000000000078</c:v>
                </c:pt>
                <c:pt idx="24">
                  <c:v>0.72480000000000078</c:v>
                </c:pt>
                <c:pt idx="25">
                  <c:v>0.72480000000000078</c:v>
                </c:pt>
                <c:pt idx="26">
                  <c:v>0.72480000000000078</c:v>
                </c:pt>
                <c:pt idx="27">
                  <c:v>0.8719000000000009</c:v>
                </c:pt>
                <c:pt idx="28">
                  <c:v>0.94620000000000004</c:v>
                </c:pt>
                <c:pt idx="29">
                  <c:v>0.72480000000000078</c:v>
                </c:pt>
                <c:pt idx="30">
                  <c:v>0.72480000000000078</c:v>
                </c:pt>
                <c:pt idx="31">
                  <c:v>0.72480000000000078</c:v>
                </c:pt>
                <c:pt idx="32">
                  <c:v>0.72480000000000078</c:v>
                </c:pt>
                <c:pt idx="33">
                  <c:v>0.72480000000000078</c:v>
                </c:pt>
                <c:pt idx="34">
                  <c:v>0.84910000000000063</c:v>
                </c:pt>
                <c:pt idx="35">
                  <c:v>0.72480000000000078</c:v>
                </c:pt>
                <c:pt idx="36">
                  <c:v>0.72480000000000078</c:v>
                </c:pt>
                <c:pt idx="37">
                  <c:v>0.72480000000000078</c:v>
                </c:pt>
                <c:pt idx="38">
                  <c:v>0.72480000000000078</c:v>
                </c:pt>
                <c:pt idx="39">
                  <c:v>0.72480000000000078</c:v>
                </c:pt>
                <c:pt idx="40">
                  <c:v>0.72480000000000078</c:v>
                </c:pt>
                <c:pt idx="41">
                  <c:v>0.82320000000000004</c:v>
                </c:pt>
                <c:pt idx="42">
                  <c:v>0.72480000000000078</c:v>
                </c:pt>
                <c:pt idx="43">
                  <c:v>0.72480000000000078</c:v>
                </c:pt>
                <c:pt idx="44">
                  <c:v>0.7610000000000009</c:v>
                </c:pt>
                <c:pt idx="45">
                  <c:v>0.72480000000000078</c:v>
                </c:pt>
                <c:pt idx="46">
                  <c:v>0.84910000000000063</c:v>
                </c:pt>
                <c:pt idx="47">
                  <c:v>0.8719000000000009</c:v>
                </c:pt>
                <c:pt idx="48">
                  <c:v>0.72480000000000078</c:v>
                </c:pt>
                <c:pt idx="49">
                  <c:v>0.72480000000000078</c:v>
                </c:pt>
                <c:pt idx="50">
                  <c:v>0.72480000000000078</c:v>
                </c:pt>
                <c:pt idx="51">
                  <c:v>0.72480000000000078</c:v>
                </c:pt>
                <c:pt idx="52">
                  <c:v>0.72480000000000078</c:v>
                </c:pt>
                <c:pt idx="53">
                  <c:v>0.72480000000000078</c:v>
                </c:pt>
                <c:pt idx="54">
                  <c:v>0.72480000000000078</c:v>
                </c:pt>
                <c:pt idx="55">
                  <c:v>0.72480000000000078</c:v>
                </c:pt>
                <c:pt idx="56">
                  <c:v>0.97849999999999959</c:v>
                </c:pt>
                <c:pt idx="57">
                  <c:v>0.72480000000000078</c:v>
                </c:pt>
                <c:pt idx="58">
                  <c:v>0.72480000000000078</c:v>
                </c:pt>
                <c:pt idx="59">
                  <c:v>0.72480000000000078</c:v>
                </c:pt>
                <c:pt idx="60">
                  <c:v>0.72480000000000078</c:v>
                </c:pt>
                <c:pt idx="61">
                  <c:v>0.7610000000000009</c:v>
                </c:pt>
                <c:pt idx="62">
                  <c:v>0.72480000000000078</c:v>
                </c:pt>
                <c:pt idx="63">
                  <c:v>0.72480000000000078</c:v>
                </c:pt>
                <c:pt idx="64">
                  <c:v>0.72480000000000078</c:v>
                </c:pt>
                <c:pt idx="65">
                  <c:v>0.72480000000000078</c:v>
                </c:pt>
                <c:pt idx="66">
                  <c:v>0.8719000000000009</c:v>
                </c:pt>
                <c:pt idx="67">
                  <c:v>0.7610000000000009</c:v>
                </c:pt>
                <c:pt idx="68">
                  <c:v>0.72480000000000078</c:v>
                </c:pt>
                <c:pt idx="69">
                  <c:v>0.72480000000000078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029440"/>
        <c:axId val="101533184"/>
      </c:scatterChart>
      <c:valAx>
        <c:axId val="90029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fr-FR"/>
                  <a:t>nb terriers</a:t>
                </a:r>
                <a:r>
                  <a:rPr lang="fr-FR" baseline="0"/>
                  <a:t> de lapins</a:t>
                </a:r>
                <a:endParaRPr lang="fr-FR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01533184"/>
        <c:crosses val="autoZero"/>
        <c:crossBetween val="midCat"/>
      </c:valAx>
      <c:valAx>
        <c:axId val="101533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fr-FR"/>
                  <a:t>Probabilité</a:t>
                </a:r>
                <a:r>
                  <a:rPr lang="fr-FR" baseline="0"/>
                  <a:t> d'occupation </a:t>
                </a:r>
                <a:endParaRPr lang="fr-FR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00294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8BD66-30DF-42DD-852A-DEA569546B62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25D3B-BD83-4037-A003-8214F55F792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3517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1D077-93D4-41CC-A075-7ABD8E298529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E5D4-18EB-4639-BD48-340A17F9F4A1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mbr-pwrc.usgs.gov/software/presence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344825"/>
            <a:ext cx="8749034" cy="5139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dirty="0" smtClean="0"/>
              <a:t>Comment déterminer la répartition d’une espèce et son abondance sur une grande zone?</a:t>
            </a:r>
          </a:p>
          <a:p>
            <a:endParaRPr lang="fr-FR" sz="2000" dirty="0" smtClean="0"/>
          </a:p>
          <a:p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b="0" dirty="0" smtClean="0"/>
              <a:t>impossible </a:t>
            </a:r>
            <a:r>
              <a:rPr lang="fr-FR" sz="2000" b="0" dirty="0"/>
              <a:t>de réaliser un échantillonnage pertinent sur lequel on développerait du « distance </a:t>
            </a:r>
            <a:r>
              <a:rPr lang="fr-FR" sz="2000" b="0" dirty="0" err="1"/>
              <a:t>sampling</a:t>
            </a:r>
            <a:r>
              <a:rPr lang="fr-FR" sz="2000" b="0" dirty="0"/>
              <a:t> » ou des « CMR » car nécessite trop de </a:t>
            </a:r>
            <a:r>
              <a:rPr lang="fr-FR" sz="2000" b="0" dirty="0" smtClean="0"/>
              <a:t>temps ou de moyens. </a:t>
            </a:r>
            <a:endParaRPr lang="fr-FR" sz="2000" b="0" dirty="0"/>
          </a:p>
          <a:p>
            <a:endParaRPr lang="fr-FR" sz="2000" b="0" dirty="0"/>
          </a:p>
          <a:p>
            <a:r>
              <a:rPr lang="fr-FR" sz="2000" b="0" dirty="0"/>
              <a:t>De plus on veut </a:t>
            </a:r>
            <a:r>
              <a:rPr lang="fr-FR" sz="2000" b="0" dirty="0" smtClean="0"/>
              <a:t>pouvoir </a:t>
            </a:r>
            <a:r>
              <a:rPr lang="fr-FR" sz="2000" b="0" dirty="0"/>
              <a:t>répéter ces suivis dans le temps pour évaluer l’évolution de la population (statuts de l’espèce, colonisation, extinction…).</a:t>
            </a:r>
          </a:p>
          <a:p>
            <a:endParaRPr lang="fr-FR" sz="2000" b="0" dirty="0"/>
          </a:p>
          <a:p>
            <a:r>
              <a:rPr lang="fr-FR" sz="2000" b="1" dirty="0" smtClean="0"/>
              <a:t>PROBLEME</a:t>
            </a:r>
            <a:r>
              <a:rPr lang="fr-FR" sz="2000" b="0" dirty="0" smtClean="0"/>
              <a:t>: Un </a:t>
            </a:r>
            <a:r>
              <a:rPr lang="fr-FR" sz="2000" b="0" dirty="0"/>
              <a:t>simple protocole de comptage ou </a:t>
            </a:r>
            <a:r>
              <a:rPr lang="fr-FR" sz="2000" b="0" dirty="0" smtClean="0"/>
              <a:t>de </a:t>
            </a:r>
            <a:r>
              <a:rPr lang="fr-FR" sz="2000" b="0" dirty="0"/>
              <a:t>bilan de la détection de l’espèce (atlas) ne prend pas en compte la </a:t>
            </a:r>
            <a:r>
              <a:rPr lang="fr-FR" sz="2000" b="1" dirty="0"/>
              <a:t>probabilité que l’espèce n’ait pas été détectée alors qu’elle était présente</a:t>
            </a:r>
            <a:r>
              <a:rPr lang="fr-FR" sz="2000" b="0" dirty="0"/>
              <a:t>.</a:t>
            </a:r>
          </a:p>
          <a:p>
            <a:endParaRPr lang="fr-FR" sz="2000" b="0" dirty="0"/>
          </a:p>
          <a:p>
            <a:r>
              <a:rPr lang="fr-FR" sz="2000" b="1" dirty="0"/>
              <a:t>Les « zéros » sont un mélange d’absence et de non-détection, </a:t>
            </a:r>
            <a:r>
              <a:rPr lang="fr-FR" sz="2000" b="1" dirty="0" smtClean="0"/>
              <a:t>certains </a:t>
            </a:r>
            <a:r>
              <a:rPr lang="fr-FR" sz="2000" b="1" dirty="0"/>
              <a:t>sont des donc des « faux-négatifs ».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547664" y="647477"/>
            <a:ext cx="680878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Suivre une espèce à large échelle - 1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57246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</a:t>
            </a:r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490685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Généralisation de </a:t>
            </a:r>
            <a:r>
              <a:rPr lang="fr-FR" sz="3000" b="1" dirty="0"/>
              <a:t>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75458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multi-saison</a:t>
            </a:r>
            <a:endParaRPr lang="fr-FR" sz="3800" b="1" dirty="0"/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74993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2		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           </a:t>
            </a:r>
            <a:r>
              <a:rPr lang="fr-FR" b="0" dirty="0"/>
              <a:t>1 2….K</a:t>
            </a:r>
            <a:r>
              <a:rPr lang="fr-FR" sz="1200" b="0" dirty="0"/>
              <a:t>2</a:t>
            </a:r>
            <a:r>
              <a:rPr lang="fr-FR" b="0" dirty="0"/>
              <a:t>	</a:t>
            </a:r>
            <a:endParaRPr lang="fr-FR" sz="1200" b="0" dirty="0"/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3362055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422565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490685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Généralisation de </a:t>
            </a:r>
            <a:r>
              <a:rPr lang="fr-FR" sz="3000" b="1" dirty="0"/>
              <a:t>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75458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multi-saison</a:t>
            </a:r>
            <a:endParaRPr lang="fr-FR" sz="3800" b="1" dirty="0"/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60800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608004" y="5247202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608004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74993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2		T 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           </a:t>
            </a:r>
            <a:r>
              <a:rPr lang="fr-FR" b="0" dirty="0"/>
              <a:t>1 2….K</a:t>
            </a:r>
            <a:r>
              <a:rPr lang="fr-FR" sz="1200" b="0" dirty="0"/>
              <a:t>2</a:t>
            </a:r>
            <a:r>
              <a:rPr lang="fr-FR" b="0" dirty="0"/>
              <a:t>	        1 2….K</a:t>
            </a:r>
            <a:r>
              <a:rPr lang="fr-FR" sz="1200" b="0" dirty="0"/>
              <a:t>3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3362055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5233717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AutoShape 12"/>
          <p:cNvSpPr>
            <a:spLocks noChangeArrowheads="1"/>
          </p:cNvSpPr>
          <p:nvPr/>
        </p:nvSpPr>
        <p:spPr bwMode="auto">
          <a:xfrm>
            <a:off x="422565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AutoShape 13"/>
          <p:cNvSpPr>
            <a:spLocks noChangeArrowheads="1"/>
          </p:cNvSpPr>
          <p:nvPr/>
        </p:nvSpPr>
        <p:spPr bwMode="auto">
          <a:xfrm>
            <a:off x="6025880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490685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Généralisation de </a:t>
            </a:r>
            <a:r>
              <a:rPr lang="fr-FR" sz="3000" b="1" dirty="0"/>
              <a:t>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75458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multi-saison</a:t>
            </a:r>
            <a:endParaRPr lang="fr-FR" sz="3800" b="1" dirty="0"/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60800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4" name="Ellipse 23"/>
          <p:cNvSpPr/>
          <p:nvPr/>
        </p:nvSpPr>
        <p:spPr>
          <a:xfrm>
            <a:off x="6624228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608004" y="5247202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608004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624228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624228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257450" y="2276475"/>
            <a:ext cx="567055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			SAISON</a:t>
            </a:r>
          </a:p>
          <a:p>
            <a:r>
              <a:rPr lang="fr-FR" b="0" dirty="0"/>
              <a:t>		</a:t>
            </a:r>
          </a:p>
          <a:p>
            <a:r>
              <a:rPr lang="fr-FR" b="0" dirty="0"/>
              <a:t>SITE 		 1	 2	…	 T</a:t>
            </a:r>
          </a:p>
          <a:p>
            <a:endParaRPr lang="fr-FR" b="0" dirty="0"/>
          </a:p>
          <a:p>
            <a:r>
              <a:rPr lang="fr-FR" b="0" dirty="0"/>
              <a:t> 1		101	000	…	000</a:t>
            </a:r>
          </a:p>
          <a:p>
            <a:r>
              <a:rPr lang="fr-FR" b="0" dirty="0"/>
              <a:t> 2		111	</a:t>
            </a:r>
            <a:r>
              <a:rPr lang="fr-FR" b="0" dirty="0" err="1"/>
              <a:t>111</a:t>
            </a:r>
            <a:r>
              <a:rPr lang="fr-FR" b="0" dirty="0"/>
              <a:t>	…	111</a:t>
            </a:r>
          </a:p>
          <a:p>
            <a:r>
              <a:rPr lang="fr-FR" b="0" dirty="0"/>
              <a:t> 3		000	</a:t>
            </a:r>
            <a:r>
              <a:rPr lang="fr-FR" b="0" dirty="0" err="1"/>
              <a:t>000</a:t>
            </a:r>
            <a:r>
              <a:rPr lang="fr-FR" b="0" dirty="0"/>
              <a:t>	…	000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S		101	010	…	001	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>
            <a:off x="1806600" y="3284538"/>
            <a:ext cx="64087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3462363" y="2276475"/>
            <a:ext cx="0" cy="3744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87651" y="946176"/>
            <a:ext cx="79849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Données générées par ce type de protocole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529089" y="1844824"/>
            <a:ext cx="75713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2400" b="0" dirty="0">
                <a:solidFill>
                  <a:srgbClr val="00B050"/>
                </a:solidFill>
              </a:rPr>
              <a:t>Saison			1	 	2		T 	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3362055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5233717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490685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Généralisation de </a:t>
            </a:r>
            <a:r>
              <a:rPr lang="fr-FR" sz="3000" b="1" dirty="0"/>
              <a:t>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75458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multi-saison</a:t>
            </a:r>
            <a:endParaRPr lang="fr-FR" sz="3800" b="1" dirty="0"/>
          </a:p>
        </p:txBody>
      </p:sp>
      <p:sp>
        <p:nvSpPr>
          <p:cNvPr id="14" name="Ellipse 13"/>
          <p:cNvSpPr/>
          <p:nvPr/>
        </p:nvSpPr>
        <p:spPr>
          <a:xfrm>
            <a:off x="2501770" y="2420888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01770" y="3194974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43608" y="2488250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43608" y="3262336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43608" y="4018420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572000" y="2420888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4" name="Ellipse 23"/>
          <p:cNvSpPr/>
          <p:nvPr/>
        </p:nvSpPr>
        <p:spPr>
          <a:xfrm>
            <a:off x="6588224" y="2420888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572000" y="3194974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572000" y="3951058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588224" y="3951058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588224" y="3194974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19772" y="3951058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3995936" y="26369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3995936" y="34290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3995936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6012160" y="26369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6012160" y="34290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01216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67944" y="2924944"/>
            <a:ext cx="332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 smtClean="0">
                <a:sym typeface="Symbol"/>
              </a:rPr>
              <a:t></a:t>
            </a:r>
            <a:endParaRPr lang="fr-FR" sz="2800" dirty="0"/>
          </a:p>
        </p:txBody>
      </p:sp>
      <p:sp>
        <p:nvSpPr>
          <p:cNvPr id="43" name="Rectangle 42"/>
          <p:cNvSpPr/>
          <p:nvPr/>
        </p:nvSpPr>
        <p:spPr>
          <a:xfrm>
            <a:off x="6156176" y="2924944"/>
            <a:ext cx="348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 smtClean="0"/>
              <a:t>ε</a:t>
            </a:r>
            <a:endParaRPr lang="fr-FR" sz="2800" dirty="0"/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467544" y="5085184"/>
            <a:ext cx="811042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Epsilon </a:t>
            </a:r>
            <a:r>
              <a:rPr lang="el-GR" sz="2000" b="1" dirty="0" smtClean="0">
                <a:solidFill>
                  <a:srgbClr val="FF0000"/>
                </a:solidFill>
              </a:rPr>
              <a:t>ε</a:t>
            </a:r>
            <a:r>
              <a:rPr lang="fr-FR" sz="2000" b="0" dirty="0" smtClean="0"/>
              <a:t>= </a:t>
            </a:r>
            <a:r>
              <a:rPr lang="fr-FR" sz="2000" b="0" dirty="0" err="1" smtClean="0"/>
              <a:t>proba</a:t>
            </a:r>
            <a:r>
              <a:rPr lang="fr-FR" sz="2000" b="0" dirty="0" smtClean="0"/>
              <a:t> qu’un site occupé soit éteint à la </a:t>
            </a:r>
            <a:r>
              <a:rPr lang="fr-FR" sz="2000" dirty="0" smtClean="0"/>
              <a:t>saison suivante: </a:t>
            </a:r>
          </a:p>
          <a:p>
            <a:pPr algn="ctr"/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b="1" dirty="0" err="1" smtClean="0"/>
              <a:t>proba</a:t>
            </a:r>
            <a:r>
              <a:rPr lang="fr-FR" sz="2000" b="1" dirty="0" smtClean="0"/>
              <a:t> EXTINCTION LOCALE</a:t>
            </a:r>
          </a:p>
          <a:p>
            <a:pPr algn="ctr"/>
            <a:endParaRPr lang="fr-FR" sz="2000" b="0" dirty="0"/>
          </a:p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Gamma </a:t>
            </a:r>
            <a:r>
              <a:rPr lang="el-GR" sz="2000" b="1" dirty="0" smtClean="0">
                <a:solidFill>
                  <a:srgbClr val="FF0000"/>
                </a:solidFill>
              </a:rPr>
              <a:t>γ</a:t>
            </a:r>
            <a:r>
              <a:rPr lang="fr-FR" sz="2000" dirty="0" smtClean="0"/>
              <a:t>= </a:t>
            </a:r>
            <a:r>
              <a:rPr lang="fr-FR" sz="2000" dirty="0" err="1" smtClean="0"/>
              <a:t>proba</a:t>
            </a:r>
            <a:r>
              <a:rPr lang="fr-FR" sz="2000" dirty="0" smtClean="0"/>
              <a:t> qu’un site NON-occupé soit colonisé à la saison suivante = </a:t>
            </a:r>
          </a:p>
          <a:p>
            <a:pPr algn="ctr"/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b="1" dirty="0" err="1" smtClean="0"/>
              <a:t>proba</a:t>
            </a:r>
            <a:r>
              <a:rPr lang="fr-FR" sz="2000" b="1" dirty="0" smtClean="0"/>
              <a:t> COLONISATION</a:t>
            </a:r>
            <a:endParaRPr lang="fr-FR" sz="20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395536" y="4509120"/>
            <a:ext cx="857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Psi </a:t>
            </a:r>
            <a:r>
              <a:rPr lang="el-GR" sz="2000" b="1" dirty="0" smtClean="0"/>
              <a:t>ψ</a:t>
            </a:r>
            <a:r>
              <a:rPr lang="fr-FR" sz="2000" dirty="0" smtClean="0"/>
              <a:t>= </a:t>
            </a:r>
            <a:r>
              <a:rPr lang="fr-FR" sz="2000" dirty="0" err="1" smtClean="0"/>
              <a:t>proba</a:t>
            </a:r>
            <a:r>
              <a:rPr lang="fr-FR" sz="2000" dirty="0" smtClean="0"/>
              <a:t> d’occupation d’un site       </a:t>
            </a:r>
            <a:r>
              <a:rPr lang="fr-FR" sz="2000" b="1" dirty="0" smtClean="0"/>
              <a:t>P</a:t>
            </a:r>
            <a:r>
              <a:rPr lang="fr-FR" sz="2000" dirty="0" smtClean="0"/>
              <a:t> = </a:t>
            </a:r>
            <a:r>
              <a:rPr lang="fr-FR" sz="2000" dirty="0" err="1" smtClean="0"/>
              <a:t>proba</a:t>
            </a:r>
            <a:r>
              <a:rPr lang="fr-FR" sz="2000" dirty="0" smtClean="0"/>
              <a:t> de détection à chaque relevé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Autofit/>
          </a:bodyPr>
          <a:lstStyle/>
          <a:p>
            <a:r>
              <a:rPr lang="fr-FR" sz="2800" dirty="0" smtClean="0"/>
              <a:t>Pour aller plus loin que les </a:t>
            </a:r>
            <a:r>
              <a:rPr lang="fr-FR" sz="2800" dirty="0" err="1" smtClean="0"/>
              <a:t>presence</a:t>
            </a:r>
            <a:r>
              <a:rPr lang="fr-FR" sz="2800" dirty="0" smtClean="0"/>
              <a:t>-absence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Estimation d’abondances: méthode de </a:t>
            </a:r>
            <a:r>
              <a:rPr lang="fr-FR" dirty="0" err="1" smtClean="0"/>
              <a:t>Royle</a:t>
            </a:r>
            <a:r>
              <a:rPr lang="fr-FR" dirty="0" smtClean="0"/>
              <a:t> N-mixture (2004)</a:t>
            </a:r>
          </a:p>
          <a:p>
            <a:r>
              <a:rPr lang="fr-FR" sz="2800" dirty="0" smtClean="0"/>
              <a:t>Données comme présence-absence mais avec des effectifs par visite</a:t>
            </a:r>
          </a:p>
          <a:p>
            <a:r>
              <a:rPr lang="fr-FR" sz="2800" dirty="0" smtClean="0"/>
              <a:t>Lambda = abondance par site (</a:t>
            </a:r>
            <a:r>
              <a:rPr lang="fr-FR" sz="2400" i="1" dirty="0" smtClean="0"/>
              <a:t>équivalent du taux d’occupation </a:t>
            </a:r>
            <a:r>
              <a:rPr lang="el-GR" sz="2400" i="1" dirty="0" smtClean="0"/>
              <a:t>Ψ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R = probabilité de détecter un individu (</a:t>
            </a:r>
            <a:r>
              <a:rPr lang="fr-FR" sz="2400" i="1" dirty="0" smtClean="0"/>
              <a:t>équivalent du taux de détection de l’espèce p</a:t>
            </a:r>
            <a:r>
              <a:rPr lang="fr-FR" sz="2800" dirty="0" smtClean="0"/>
              <a:t>)</a:t>
            </a:r>
          </a:p>
          <a:p>
            <a:endParaRPr lang="fr-FR" sz="2800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23528" y="692696"/>
            <a:ext cx="84615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fr-FR" sz="2800" dirty="0" smtClean="0"/>
              <a:t> Modéliser p et </a:t>
            </a:r>
            <a:r>
              <a:rPr lang="el-GR" sz="2800" dirty="0" smtClean="0"/>
              <a:t>Ψ</a:t>
            </a:r>
            <a:r>
              <a:rPr lang="fr-FR" sz="2800" dirty="0" smtClean="0"/>
              <a:t> à l’aide de </a:t>
            </a:r>
            <a:r>
              <a:rPr lang="fr-FR" sz="2800" dirty="0" err="1" smtClean="0"/>
              <a:t>covariables</a:t>
            </a:r>
            <a:r>
              <a:rPr lang="fr-FR" sz="2800" dirty="0" smtClean="0"/>
              <a:t> </a:t>
            </a:r>
          </a:p>
          <a:p>
            <a:pPr>
              <a:buFontTx/>
              <a:buChar char="-"/>
            </a:pPr>
            <a:endParaRPr lang="fr-FR" sz="2800" dirty="0" smtClean="0"/>
          </a:p>
          <a:p>
            <a:pPr>
              <a:buFontTx/>
              <a:buChar char="-"/>
            </a:pPr>
            <a:r>
              <a:rPr lang="fr-FR" sz="2800" dirty="0" smtClean="0"/>
              <a:t>Logiciel gratuit « PRESENCE »</a:t>
            </a:r>
          </a:p>
          <a:p>
            <a:r>
              <a:rPr lang="fr-FR" sz="2000" dirty="0" smtClean="0">
                <a:hlinkClick r:id="rId2"/>
              </a:rPr>
              <a:t>http://www.mbr-pwrc.usgs.gov/software/presence.html</a:t>
            </a:r>
            <a:endParaRPr lang="fr-FR" sz="2000" dirty="0" smtClean="0"/>
          </a:p>
          <a:p>
            <a:pPr>
              <a:buFontTx/>
              <a:buChar char="-"/>
            </a:pPr>
            <a:endParaRPr lang="fr-FR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r="39403" b="17688"/>
          <a:stretch>
            <a:fillRect/>
          </a:stretch>
        </p:blipFill>
        <p:spPr bwMode="auto">
          <a:xfrm>
            <a:off x="1835696" y="2492896"/>
            <a:ext cx="5472608" cy="4179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Présence-absence de lézards ocellés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700808"/>
            <a:ext cx="6768752" cy="452596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Ile d’Oléron</a:t>
            </a:r>
          </a:p>
          <a:p>
            <a:r>
              <a:rPr lang="fr-FR" sz="2800" dirty="0" smtClean="0"/>
              <a:t>70 sites: </a:t>
            </a:r>
            <a:r>
              <a:rPr lang="fr-FR" sz="2800" dirty="0" err="1" smtClean="0"/>
              <a:t>quadrats</a:t>
            </a:r>
            <a:r>
              <a:rPr lang="fr-FR" sz="2800" dirty="0" smtClean="0"/>
              <a:t> de 75 m²</a:t>
            </a:r>
          </a:p>
          <a:p>
            <a:pPr lvl="1"/>
            <a:r>
              <a:rPr lang="fr-FR" sz="2400" dirty="0" smtClean="0"/>
              <a:t>20 minutes de prospection à vue et jumelles </a:t>
            </a:r>
            <a:r>
              <a:rPr lang="fr-FR" sz="2400" dirty="0" smtClean="0">
                <a:sym typeface="Wingdings" pitchFamily="2" charset="2"/>
              </a:rPr>
              <a:t> comptage nb d’individus</a:t>
            </a:r>
          </a:p>
          <a:p>
            <a:pPr lvl="1"/>
            <a:r>
              <a:rPr lang="fr-FR" sz="2400" dirty="0" err="1" smtClean="0">
                <a:sym typeface="Wingdings" pitchFamily="2" charset="2"/>
              </a:rPr>
              <a:t>Presence</a:t>
            </a:r>
            <a:r>
              <a:rPr lang="fr-FR" sz="2400" dirty="0" smtClean="0">
                <a:sym typeface="Wingdings" pitchFamily="2" charset="2"/>
              </a:rPr>
              <a:t> de traces et crottes</a:t>
            </a:r>
          </a:p>
          <a:p>
            <a:r>
              <a:rPr lang="fr-FR" sz="2800" dirty="0" smtClean="0">
                <a:sym typeface="Wingdings" pitchFamily="2" charset="2"/>
              </a:rPr>
              <a:t>3 visites par site (avril, mai, juin)</a:t>
            </a:r>
          </a:p>
          <a:p>
            <a:r>
              <a:rPr lang="fr-FR" sz="2800" dirty="0" err="1" smtClean="0">
                <a:sym typeface="Wingdings" pitchFamily="2" charset="2"/>
              </a:rPr>
              <a:t>Covariables</a:t>
            </a:r>
            <a:endParaRPr lang="fr-FR" sz="2800" dirty="0" smtClean="0">
              <a:sym typeface="Wingdings" pitchFamily="2" charset="2"/>
            </a:endParaRPr>
          </a:p>
          <a:p>
            <a:pPr lvl="1"/>
            <a:r>
              <a:rPr lang="fr-FR" sz="2400" dirty="0" smtClean="0">
                <a:sym typeface="Wingdings" pitchFamily="2" charset="2"/>
              </a:rPr>
              <a:t>Nb terriers de lapins (lié au </a:t>
            </a:r>
            <a:r>
              <a:rPr lang="fr-FR" sz="2400" dirty="0" err="1" smtClean="0">
                <a:sym typeface="Wingdings" pitchFamily="2" charset="2"/>
              </a:rPr>
              <a:t>quadrat</a:t>
            </a:r>
            <a:r>
              <a:rPr lang="fr-FR" sz="2400" dirty="0" smtClean="0">
                <a:sym typeface="Wingdings" pitchFamily="2" charset="2"/>
              </a:rPr>
              <a:t> = site </a:t>
            </a:r>
            <a:r>
              <a:rPr lang="fr-FR" sz="2400" dirty="0" err="1" smtClean="0">
                <a:sym typeface="Wingdings" pitchFamily="2" charset="2"/>
              </a:rPr>
              <a:t>cov</a:t>
            </a:r>
            <a:r>
              <a:rPr lang="fr-FR" sz="2400" dirty="0" smtClean="0">
                <a:sym typeface="Wingdings" pitchFamily="2" charset="2"/>
              </a:rPr>
              <a:t>)</a:t>
            </a:r>
          </a:p>
          <a:p>
            <a:pPr lvl="1"/>
            <a:r>
              <a:rPr lang="fr-FR" sz="2400" dirty="0" smtClean="0">
                <a:sym typeface="Wingdings" pitchFamily="2" charset="2"/>
              </a:rPr>
              <a:t>Météo (T°) (lié à la visite = </a:t>
            </a:r>
            <a:r>
              <a:rPr lang="fr-FR" sz="2400" dirty="0" err="1" smtClean="0">
                <a:sym typeface="Wingdings" pitchFamily="2" charset="2"/>
              </a:rPr>
              <a:t>sampling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cov</a:t>
            </a:r>
            <a:r>
              <a:rPr lang="fr-FR" sz="2400" dirty="0" smtClean="0">
                <a:sym typeface="Wingdings" pitchFamily="2" charset="2"/>
              </a:rPr>
              <a:t>)</a:t>
            </a:r>
            <a:endParaRPr lang="fr-FR" sz="2400" dirty="0"/>
          </a:p>
        </p:txBody>
      </p:sp>
      <p:pic>
        <p:nvPicPr>
          <p:cNvPr id="168962" name="Picture 2" descr="http://www.cefe.cnrs.fr/d_map/photos/cheylan/f200_oler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5728" y="1196752"/>
            <a:ext cx="2448272" cy="24482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Présence-absence de lézards ocellés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Modèles d’</a:t>
            </a:r>
            <a:r>
              <a:rPr lang="fr-FR" dirty="0" err="1" smtClean="0"/>
              <a:t>occupancy</a:t>
            </a:r>
            <a:endParaRPr lang="fr-FR" dirty="0" smtClean="0"/>
          </a:p>
          <a:p>
            <a:pPr lvl="1"/>
            <a:r>
              <a:rPr lang="fr-FR" b="1" dirty="0" smtClean="0"/>
              <a:t>Ψ = </a:t>
            </a:r>
            <a:r>
              <a:rPr lang="fr-FR" b="1" dirty="0" err="1" smtClean="0"/>
              <a:t>proba</a:t>
            </a:r>
            <a:r>
              <a:rPr lang="fr-FR" b="1" dirty="0" smtClean="0"/>
              <a:t> d’occupation d’un site </a:t>
            </a:r>
            <a:r>
              <a:rPr lang="fr-FR" dirty="0" smtClean="0"/>
              <a:t>par un lézard </a:t>
            </a:r>
            <a:r>
              <a:rPr lang="fr-FR" dirty="0" err="1" smtClean="0"/>
              <a:t>occellé</a:t>
            </a:r>
            <a:endParaRPr lang="fr-FR" dirty="0" smtClean="0"/>
          </a:p>
          <a:p>
            <a:pPr lvl="1"/>
            <a:r>
              <a:rPr lang="fr-FR" b="1" dirty="0" smtClean="0"/>
              <a:t>P (r) = </a:t>
            </a:r>
            <a:r>
              <a:rPr lang="fr-FR" b="1" dirty="0" err="1" smtClean="0"/>
              <a:t>proba</a:t>
            </a:r>
            <a:r>
              <a:rPr lang="fr-FR" b="1" dirty="0" smtClean="0"/>
              <a:t> de détection de l’espèce </a:t>
            </a:r>
            <a:r>
              <a:rPr lang="fr-FR" dirty="0" smtClean="0"/>
              <a:t>pour chaque passage</a:t>
            </a:r>
          </a:p>
          <a:p>
            <a:endParaRPr lang="fr-FR" sz="3000" dirty="0" smtClean="0"/>
          </a:p>
          <a:p>
            <a:r>
              <a:rPr lang="fr-FR" sz="3000" dirty="0" smtClean="0"/>
              <a:t>Influence des terriers de lapins sur la présence des lézards?</a:t>
            </a:r>
          </a:p>
          <a:p>
            <a:r>
              <a:rPr lang="fr-FR" sz="3000" dirty="0" smtClean="0"/>
              <a:t>Influence de la météo sur le </a:t>
            </a:r>
            <a:r>
              <a:rPr lang="fr-FR" sz="3000" dirty="0" err="1" smtClean="0"/>
              <a:t>proba</a:t>
            </a:r>
            <a:r>
              <a:rPr lang="fr-FR" sz="3000" dirty="0" smtClean="0"/>
              <a:t> de détection?</a:t>
            </a:r>
          </a:p>
          <a:p>
            <a:r>
              <a:rPr lang="fr-FR" sz="3000" dirty="0" smtClean="0"/>
              <a:t>Comparaison résultats avec données traces (présence/absence) et données d’observation (abondances)?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Présence-absence de lézards ocellés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7025" t="16480" r="4292" b="35640"/>
          <a:stretch>
            <a:fillRect/>
          </a:stretch>
        </p:blipFill>
        <p:spPr bwMode="auto">
          <a:xfrm>
            <a:off x="0" y="1844824"/>
            <a:ext cx="892772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67544" y="1268413"/>
            <a:ext cx="8568506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b="0" dirty="0"/>
              <a:t>Des méthodes très récentes permettent aujourd’hui d’estimer la probabilité de présence d’une espèce sur un site malgré sa non-détection sur le site en </a:t>
            </a:r>
            <a:r>
              <a:rPr lang="fr-FR" sz="2000" b="0" dirty="0" smtClean="0"/>
              <a:t>question</a:t>
            </a:r>
            <a:r>
              <a:rPr lang="fr-FR" sz="2000" dirty="0" smtClean="0"/>
              <a:t>.</a:t>
            </a:r>
            <a:endParaRPr lang="fr-FR" sz="2000" b="0" dirty="0"/>
          </a:p>
          <a:p>
            <a:endParaRPr lang="fr-FR" sz="2000" b="0" dirty="0"/>
          </a:p>
          <a:p>
            <a:r>
              <a:rPr lang="fr-FR" sz="2400" dirty="0" smtClean="0">
                <a:sym typeface="Wingdings" pitchFamily="2" charset="2"/>
              </a:rPr>
              <a:t> </a:t>
            </a:r>
            <a:r>
              <a:rPr lang="fr-FR" sz="2400" b="1" dirty="0" smtClean="0"/>
              <a:t>méthode </a:t>
            </a:r>
            <a:r>
              <a:rPr lang="fr-FR" sz="2400" b="1" dirty="0"/>
              <a:t>de « présence/absence</a:t>
            </a:r>
            <a:r>
              <a:rPr lang="fr-FR" sz="2400" b="0" dirty="0"/>
              <a:t> </a:t>
            </a:r>
            <a:r>
              <a:rPr lang="fr-FR" sz="2400" dirty="0" smtClean="0"/>
              <a:t>» = « </a:t>
            </a:r>
            <a:r>
              <a:rPr lang="fr-FR" sz="2400" b="1" dirty="0" err="1" smtClean="0"/>
              <a:t>occupancy</a:t>
            </a:r>
            <a:r>
              <a:rPr lang="fr-FR" sz="2400" dirty="0" smtClean="0"/>
              <a:t> » </a:t>
            </a:r>
            <a:endParaRPr lang="fr-FR" sz="2400" b="0" dirty="0"/>
          </a:p>
          <a:p>
            <a:endParaRPr lang="fr-FR" sz="2000" b="0" dirty="0"/>
          </a:p>
          <a:p>
            <a:r>
              <a:rPr lang="fr-FR" sz="2000" b="0" dirty="0"/>
              <a:t>Elles reposent sur les hypothèses que :</a:t>
            </a:r>
          </a:p>
          <a:p>
            <a:endParaRPr lang="fr-FR" sz="2000" b="0" dirty="0"/>
          </a:p>
          <a:p>
            <a:pPr marL="457200" indent="-457200">
              <a:buFont typeface="+mj-lt"/>
              <a:buAutoNum type="arabicPeriod"/>
            </a:pPr>
            <a:r>
              <a:rPr lang="fr-FR" sz="2000" b="0" dirty="0" smtClean="0"/>
              <a:t>Les </a:t>
            </a:r>
            <a:r>
              <a:rPr lang="fr-FR" sz="2000" b="1" dirty="0"/>
              <a:t>sites sont « clos » au cours d’une </a:t>
            </a:r>
            <a:r>
              <a:rPr lang="fr-FR" sz="2000" b="1" dirty="0" smtClean="0"/>
              <a:t>saison</a:t>
            </a:r>
            <a:r>
              <a:rPr lang="fr-FR" sz="2000" b="0" dirty="0" smtClean="0"/>
              <a:t> </a:t>
            </a:r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b="0" dirty="0" smtClean="0"/>
              <a:t>un </a:t>
            </a:r>
            <a:r>
              <a:rPr lang="fr-FR" sz="2000" b="0" dirty="0"/>
              <a:t>site occupé reste occupé et </a:t>
            </a:r>
            <a:r>
              <a:rPr lang="fr-FR" sz="2000" b="0" dirty="0" smtClean="0"/>
              <a:t>un </a:t>
            </a:r>
            <a:r>
              <a:rPr lang="fr-FR" sz="2000" b="0" dirty="0"/>
              <a:t>site non-occupé reste non-occupé au cours d’une saison de terrain.</a:t>
            </a:r>
          </a:p>
          <a:p>
            <a:pPr marL="457200" indent="-457200">
              <a:buFont typeface="+mj-lt"/>
              <a:buAutoNum type="arabicPeriod"/>
            </a:pPr>
            <a:endParaRPr lang="fr-FR" sz="2000" b="0" dirty="0"/>
          </a:p>
          <a:p>
            <a:pPr marL="457200" indent="-457200">
              <a:buFont typeface="+mj-lt"/>
              <a:buAutoNum type="arabicPeriod"/>
            </a:pPr>
            <a:r>
              <a:rPr lang="fr-FR" sz="2000" dirty="0" smtClean="0"/>
              <a:t>L</a:t>
            </a:r>
            <a:r>
              <a:rPr lang="fr-FR" sz="2000" b="0" dirty="0" smtClean="0"/>
              <a:t>es </a:t>
            </a:r>
            <a:r>
              <a:rPr lang="fr-FR" sz="2000" b="1" dirty="0"/>
              <a:t>sites sont suivis plusieurs fois au cours de chaque année</a:t>
            </a:r>
            <a:r>
              <a:rPr lang="fr-FR" sz="2000" b="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fr-FR" sz="2000" b="0" dirty="0"/>
          </a:p>
          <a:p>
            <a:pPr marL="457200" indent="-457200">
              <a:buFont typeface="+mj-lt"/>
              <a:buAutoNum type="arabicPeriod"/>
            </a:pPr>
            <a:r>
              <a:rPr lang="fr-FR" sz="2000" b="0" dirty="0" smtClean="0"/>
              <a:t>Les </a:t>
            </a:r>
            <a:r>
              <a:rPr lang="fr-FR" sz="2000" b="1" dirty="0"/>
              <a:t>sites sont suivis plusieurs années </a:t>
            </a:r>
            <a:r>
              <a:rPr lang="fr-FR" sz="2000" b="0" dirty="0"/>
              <a:t>si on veut décrire l’évolution de la population.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477989" y="575469"/>
            <a:ext cx="680878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Suivre une espèce à large échelle - 2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 cstate="print"/>
          <a:srcRect r="39403" b="21252"/>
          <a:stretch>
            <a:fillRect/>
          </a:stretch>
        </p:blipFill>
        <p:spPr bwMode="auto">
          <a:xfrm>
            <a:off x="467544" y="476672"/>
            <a:ext cx="788436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51520" y="476672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11560" y="116632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New </a:t>
            </a:r>
            <a:r>
              <a:rPr lang="fr-FR" b="1" dirty="0" err="1" smtClean="0">
                <a:solidFill>
                  <a:srgbClr val="FF0000"/>
                </a:solidFill>
              </a:rPr>
              <a:t>project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 cstate="print"/>
          <a:srcRect r="39403" b="21252"/>
          <a:stretch>
            <a:fillRect/>
          </a:stretch>
        </p:blipFill>
        <p:spPr bwMode="auto">
          <a:xfrm>
            <a:off x="467544" y="476672"/>
            <a:ext cx="7884368" cy="576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51520" y="476672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3" cstate="print"/>
          <a:srcRect r="38850" b="17688"/>
          <a:stretch>
            <a:fillRect/>
          </a:stretch>
        </p:blipFill>
        <p:spPr bwMode="auto">
          <a:xfrm>
            <a:off x="1187624" y="836712"/>
            <a:ext cx="795637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11560" y="116632"/>
            <a:ext cx="13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New </a:t>
            </a:r>
            <a:r>
              <a:rPr lang="fr-FR" b="1" dirty="0" err="1" smtClean="0">
                <a:solidFill>
                  <a:srgbClr val="FF0000"/>
                </a:solidFill>
              </a:rPr>
              <a:t>project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156176" y="4077072"/>
            <a:ext cx="2232248" cy="144016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2" cstate="print"/>
          <a:srcRect l="7467" t="1594" r="46598" b="37375"/>
          <a:stretch>
            <a:fillRect/>
          </a:stretch>
        </p:blipFill>
        <p:spPr bwMode="auto">
          <a:xfrm>
            <a:off x="899592" y="1628800"/>
            <a:ext cx="597666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755576" y="1916832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620688"/>
            <a:ext cx="266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Rows</a:t>
            </a:r>
            <a:r>
              <a:rPr lang="fr-FR" b="1" dirty="0" smtClean="0">
                <a:solidFill>
                  <a:srgbClr val="FF0000"/>
                </a:solidFill>
              </a:rPr>
              <a:t> : lignes </a:t>
            </a:r>
            <a:r>
              <a:rPr lang="fr-FR" b="1" dirty="0" smtClean="0"/>
              <a:t>= nb de sites</a:t>
            </a:r>
            <a:endParaRPr lang="fr-FR" b="1" dirty="0"/>
          </a:p>
        </p:txBody>
      </p:sp>
      <p:cxnSp>
        <p:nvCxnSpPr>
          <p:cNvPr id="8" name="Connecteur droit avec flèche 7"/>
          <p:cNvCxnSpPr>
            <a:stCxn id="3" idx="0"/>
          </p:cNvCxnSpPr>
          <p:nvPr/>
        </p:nvCxnSpPr>
        <p:spPr>
          <a:xfrm flipV="1">
            <a:off x="1115616" y="980728"/>
            <a:ext cx="216024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1407407" y="1844824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907704" y="1052736"/>
            <a:ext cx="28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cols: colonnes</a:t>
            </a:r>
            <a:r>
              <a:rPr lang="fr-FR" b="1" dirty="0" smtClean="0"/>
              <a:t>= nb de visites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9" idx="0"/>
            <a:endCxn id="10" idx="1"/>
          </p:cNvCxnSpPr>
          <p:nvPr/>
        </p:nvCxnSpPr>
        <p:spPr>
          <a:xfrm flipV="1">
            <a:off x="1767447" y="1237402"/>
            <a:ext cx="140257" cy="6074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979712" y="1844824"/>
            <a:ext cx="180395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372775" y="1196752"/>
            <a:ext cx="386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Occasions / </a:t>
            </a:r>
            <a:r>
              <a:rPr lang="fr-FR" b="1" dirty="0" err="1" smtClean="0">
                <a:solidFill>
                  <a:srgbClr val="FF0000"/>
                </a:solidFill>
              </a:rPr>
              <a:t>seasons</a:t>
            </a:r>
            <a:r>
              <a:rPr lang="fr-FR" b="1" dirty="0" smtClean="0"/>
              <a:t>= nb de saisons</a:t>
            </a:r>
            <a:endParaRPr lang="fr-FR" b="1" dirty="0"/>
          </a:p>
        </p:txBody>
      </p:sp>
      <p:cxnSp>
        <p:nvCxnSpPr>
          <p:cNvPr id="14" name="Connecteur droit avec flèche 13"/>
          <p:cNvCxnSpPr>
            <a:stCxn id="12" idx="0"/>
            <a:endCxn id="13" idx="1"/>
          </p:cNvCxnSpPr>
          <p:nvPr/>
        </p:nvCxnSpPr>
        <p:spPr>
          <a:xfrm flipV="1">
            <a:off x="2881692" y="1381418"/>
            <a:ext cx="2491083" cy="4634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707904" y="1916832"/>
            <a:ext cx="108387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15" idx="4"/>
          </p:cNvCxnSpPr>
          <p:nvPr/>
        </p:nvCxnSpPr>
        <p:spPr>
          <a:xfrm flipH="1">
            <a:off x="4211960" y="2492896"/>
            <a:ext cx="37884" cy="8640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4716016" y="1916832"/>
            <a:ext cx="1659943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948264" y="285293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</a:t>
            </a:r>
            <a:r>
              <a:rPr lang="fr-FR" b="1" dirty="0" err="1" smtClean="0">
                <a:solidFill>
                  <a:srgbClr val="FF0000"/>
                </a:solidFill>
              </a:rPr>
              <a:t>sampling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visites</a:t>
            </a:r>
            <a:endParaRPr lang="fr-FR" b="1" dirty="0"/>
          </a:p>
        </p:txBody>
      </p:sp>
      <p:cxnSp>
        <p:nvCxnSpPr>
          <p:cNvPr id="20" name="Connecteur droit avec flèche 19"/>
          <p:cNvCxnSpPr>
            <a:stCxn id="18" idx="4"/>
            <a:endCxn id="19" idx="1"/>
          </p:cNvCxnSpPr>
          <p:nvPr/>
        </p:nvCxnSpPr>
        <p:spPr>
          <a:xfrm>
            <a:off x="5545988" y="2492896"/>
            <a:ext cx="1402276" cy="8217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275856" y="328498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Site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sites</a:t>
            </a:r>
            <a:endParaRPr lang="fr-FR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2" name="Picture 2"/>
          <p:cNvPicPr>
            <a:picLocks noChangeAspect="1" noChangeArrowheads="1"/>
          </p:cNvPicPr>
          <p:nvPr/>
        </p:nvPicPr>
        <p:blipFill>
          <a:blip r:embed="rId2" cstate="print"/>
          <a:srcRect l="7467" t="1594" r="47151" b="37375"/>
          <a:stretch>
            <a:fillRect/>
          </a:stretch>
        </p:blipFill>
        <p:spPr bwMode="auto">
          <a:xfrm>
            <a:off x="899592" y="1628800"/>
            <a:ext cx="590465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755576" y="1916832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620688"/>
            <a:ext cx="311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Rows</a:t>
            </a:r>
            <a:r>
              <a:rPr lang="fr-FR" b="1" dirty="0" smtClean="0">
                <a:solidFill>
                  <a:srgbClr val="FF0000"/>
                </a:solidFill>
              </a:rPr>
              <a:t> : lignes </a:t>
            </a:r>
            <a:r>
              <a:rPr lang="fr-FR" b="1" dirty="0" smtClean="0"/>
              <a:t>= nb de sites = 70</a:t>
            </a:r>
            <a:endParaRPr lang="fr-FR" b="1" dirty="0"/>
          </a:p>
        </p:txBody>
      </p:sp>
      <p:cxnSp>
        <p:nvCxnSpPr>
          <p:cNvPr id="8" name="Connecteur droit avec flèche 7"/>
          <p:cNvCxnSpPr>
            <a:stCxn id="3" idx="0"/>
          </p:cNvCxnSpPr>
          <p:nvPr/>
        </p:nvCxnSpPr>
        <p:spPr>
          <a:xfrm flipV="1">
            <a:off x="1115616" y="980728"/>
            <a:ext cx="216024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1407407" y="1844824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907704" y="1052736"/>
            <a:ext cx="321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cols: colonnes</a:t>
            </a:r>
            <a:r>
              <a:rPr lang="fr-FR" b="1" dirty="0" smtClean="0"/>
              <a:t>= nb de visites = 3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9" idx="0"/>
            <a:endCxn id="10" idx="1"/>
          </p:cNvCxnSpPr>
          <p:nvPr/>
        </p:nvCxnSpPr>
        <p:spPr>
          <a:xfrm flipV="1">
            <a:off x="1767447" y="1237402"/>
            <a:ext cx="140257" cy="6074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979712" y="1844824"/>
            <a:ext cx="180395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372775" y="1196752"/>
            <a:ext cx="386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Occasions / </a:t>
            </a:r>
            <a:r>
              <a:rPr lang="fr-FR" b="1" dirty="0" err="1" smtClean="0">
                <a:solidFill>
                  <a:srgbClr val="FF0000"/>
                </a:solidFill>
              </a:rPr>
              <a:t>seasons</a:t>
            </a:r>
            <a:r>
              <a:rPr lang="fr-FR" b="1" dirty="0" smtClean="0"/>
              <a:t>= nb de saisons</a:t>
            </a:r>
            <a:endParaRPr lang="fr-FR" b="1" dirty="0"/>
          </a:p>
        </p:txBody>
      </p:sp>
      <p:cxnSp>
        <p:nvCxnSpPr>
          <p:cNvPr id="14" name="Connecteur droit avec flèche 13"/>
          <p:cNvCxnSpPr>
            <a:stCxn id="12" idx="0"/>
            <a:endCxn id="13" idx="1"/>
          </p:cNvCxnSpPr>
          <p:nvPr/>
        </p:nvCxnSpPr>
        <p:spPr>
          <a:xfrm flipV="1">
            <a:off x="2881692" y="1381418"/>
            <a:ext cx="2491083" cy="4634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707904" y="1916832"/>
            <a:ext cx="108387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15" idx="4"/>
          </p:cNvCxnSpPr>
          <p:nvPr/>
        </p:nvCxnSpPr>
        <p:spPr>
          <a:xfrm flipH="1">
            <a:off x="4211960" y="2492896"/>
            <a:ext cx="37884" cy="8640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4716016" y="1916832"/>
            <a:ext cx="1659943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948264" y="285293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</a:t>
            </a:r>
            <a:r>
              <a:rPr lang="fr-FR" b="1" dirty="0" err="1" smtClean="0">
                <a:solidFill>
                  <a:srgbClr val="FF0000"/>
                </a:solidFill>
              </a:rPr>
              <a:t>sampling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visites = 1</a:t>
            </a:r>
            <a:endParaRPr lang="fr-FR" b="1" dirty="0"/>
          </a:p>
        </p:txBody>
      </p:sp>
      <p:cxnSp>
        <p:nvCxnSpPr>
          <p:cNvPr id="20" name="Connecteur droit avec flèche 19"/>
          <p:cNvCxnSpPr>
            <a:stCxn id="18" idx="4"/>
            <a:endCxn id="19" idx="1"/>
          </p:cNvCxnSpPr>
          <p:nvPr/>
        </p:nvCxnSpPr>
        <p:spPr>
          <a:xfrm>
            <a:off x="5545988" y="2492896"/>
            <a:ext cx="1402276" cy="8217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275856" y="328498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Site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sites = 1</a:t>
            </a:r>
            <a:endParaRPr lang="fr-FR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  <p:pic>
        <p:nvPicPr>
          <p:cNvPr id="241668" name="Picture 4"/>
          <p:cNvPicPr>
            <a:picLocks noChangeAspect="1" noChangeArrowheads="1"/>
          </p:cNvPicPr>
          <p:nvPr/>
        </p:nvPicPr>
        <p:blipFill>
          <a:blip r:embed="rId2" cstate="print"/>
          <a:srcRect r="40510" b="29500"/>
          <a:stretch>
            <a:fillRect/>
          </a:stretch>
        </p:blipFill>
        <p:spPr bwMode="auto">
          <a:xfrm>
            <a:off x="683568" y="1124744"/>
            <a:ext cx="7740352" cy="515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Ellipse 21"/>
          <p:cNvSpPr/>
          <p:nvPr/>
        </p:nvSpPr>
        <p:spPr>
          <a:xfrm>
            <a:off x="1259632" y="2708921"/>
            <a:ext cx="1728192" cy="374441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avec flèche 23"/>
          <p:cNvCxnSpPr>
            <a:stCxn id="22" idx="0"/>
          </p:cNvCxnSpPr>
          <p:nvPr/>
        </p:nvCxnSpPr>
        <p:spPr>
          <a:xfrm flipV="1">
            <a:off x="2123728" y="476672"/>
            <a:ext cx="360040" cy="223224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6" name="Picture 2"/>
          <p:cNvPicPr>
            <a:picLocks noChangeAspect="1" noChangeArrowheads="1"/>
          </p:cNvPicPr>
          <p:nvPr/>
        </p:nvPicPr>
        <p:blipFill>
          <a:blip r:embed="rId2" cstate="print"/>
          <a:srcRect l="7467" r="46598" b="37375"/>
          <a:stretch>
            <a:fillRect/>
          </a:stretch>
        </p:blipFill>
        <p:spPr bwMode="auto">
          <a:xfrm>
            <a:off x="899592" y="1556792"/>
            <a:ext cx="5976664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667" name="Picture 3"/>
          <p:cNvPicPr>
            <a:picLocks noChangeAspect="1" noChangeArrowheads="1"/>
          </p:cNvPicPr>
          <p:nvPr/>
        </p:nvPicPr>
        <p:blipFill>
          <a:blip r:embed="rId2" cstate="print"/>
          <a:srcRect l="7386" t="782" r="46679" b="37203"/>
          <a:stretch>
            <a:fillRect/>
          </a:stretch>
        </p:blipFill>
        <p:spPr bwMode="auto">
          <a:xfrm>
            <a:off x="755576" y="1556792"/>
            <a:ext cx="5976664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755576" y="1916832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755576" y="620688"/>
            <a:ext cx="2660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Rows</a:t>
            </a:r>
            <a:r>
              <a:rPr lang="fr-FR" b="1" dirty="0" smtClean="0">
                <a:solidFill>
                  <a:srgbClr val="FF0000"/>
                </a:solidFill>
              </a:rPr>
              <a:t> : lignes </a:t>
            </a:r>
            <a:r>
              <a:rPr lang="fr-FR" b="1" dirty="0" smtClean="0"/>
              <a:t>= nb de sites</a:t>
            </a:r>
            <a:endParaRPr lang="fr-FR" b="1" dirty="0"/>
          </a:p>
        </p:txBody>
      </p:sp>
      <p:cxnSp>
        <p:nvCxnSpPr>
          <p:cNvPr id="8" name="Connecteur droit avec flèche 7"/>
          <p:cNvCxnSpPr>
            <a:stCxn id="3" idx="0"/>
          </p:cNvCxnSpPr>
          <p:nvPr/>
        </p:nvCxnSpPr>
        <p:spPr>
          <a:xfrm flipV="1">
            <a:off x="1115616" y="980728"/>
            <a:ext cx="216024" cy="9361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1407407" y="1844824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907704" y="1052736"/>
            <a:ext cx="2875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cols: colonnes</a:t>
            </a:r>
            <a:r>
              <a:rPr lang="fr-FR" b="1" dirty="0" smtClean="0"/>
              <a:t>= nb de visites</a:t>
            </a:r>
            <a:endParaRPr lang="fr-FR" b="1" dirty="0"/>
          </a:p>
        </p:txBody>
      </p:sp>
      <p:cxnSp>
        <p:nvCxnSpPr>
          <p:cNvPr id="11" name="Connecteur droit avec flèche 10"/>
          <p:cNvCxnSpPr>
            <a:stCxn id="9" idx="0"/>
            <a:endCxn id="10" idx="1"/>
          </p:cNvCxnSpPr>
          <p:nvPr/>
        </p:nvCxnSpPr>
        <p:spPr>
          <a:xfrm flipV="1">
            <a:off x="1767447" y="1237402"/>
            <a:ext cx="140257" cy="60742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1979712" y="1844824"/>
            <a:ext cx="180395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5372775" y="1196752"/>
            <a:ext cx="386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Occasions / </a:t>
            </a:r>
            <a:r>
              <a:rPr lang="fr-FR" b="1" dirty="0" err="1" smtClean="0">
                <a:solidFill>
                  <a:srgbClr val="FF0000"/>
                </a:solidFill>
              </a:rPr>
              <a:t>seasons</a:t>
            </a:r>
            <a:r>
              <a:rPr lang="fr-FR" b="1" dirty="0" smtClean="0"/>
              <a:t>= nb de saisons</a:t>
            </a:r>
            <a:endParaRPr lang="fr-FR" b="1" dirty="0"/>
          </a:p>
        </p:txBody>
      </p:sp>
      <p:cxnSp>
        <p:nvCxnSpPr>
          <p:cNvPr id="14" name="Connecteur droit avec flèche 13"/>
          <p:cNvCxnSpPr>
            <a:stCxn id="12" idx="0"/>
            <a:endCxn id="13" idx="1"/>
          </p:cNvCxnSpPr>
          <p:nvPr/>
        </p:nvCxnSpPr>
        <p:spPr>
          <a:xfrm flipV="1">
            <a:off x="2881692" y="1381418"/>
            <a:ext cx="2491083" cy="4634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3707904" y="1916832"/>
            <a:ext cx="108387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15" idx="4"/>
          </p:cNvCxnSpPr>
          <p:nvPr/>
        </p:nvCxnSpPr>
        <p:spPr>
          <a:xfrm flipH="1">
            <a:off x="4211960" y="2492896"/>
            <a:ext cx="37884" cy="8640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4716016" y="1916832"/>
            <a:ext cx="1659943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948264" y="285293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</a:t>
            </a:r>
            <a:r>
              <a:rPr lang="fr-FR" b="1" dirty="0" err="1" smtClean="0">
                <a:solidFill>
                  <a:srgbClr val="FF0000"/>
                </a:solidFill>
              </a:rPr>
              <a:t>sampling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visites</a:t>
            </a:r>
            <a:endParaRPr lang="fr-FR" b="1" dirty="0"/>
          </a:p>
        </p:txBody>
      </p:sp>
      <p:cxnSp>
        <p:nvCxnSpPr>
          <p:cNvPr id="20" name="Connecteur droit avec flèche 19"/>
          <p:cNvCxnSpPr>
            <a:stCxn id="18" idx="4"/>
            <a:endCxn id="19" idx="1"/>
          </p:cNvCxnSpPr>
          <p:nvPr/>
        </p:nvCxnSpPr>
        <p:spPr>
          <a:xfrm>
            <a:off x="5545988" y="2492896"/>
            <a:ext cx="1402276" cy="8217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275856" y="328498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Site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sites</a:t>
            </a:r>
            <a:endParaRPr lang="fr-FR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 l="5254" r="48811" b="37375"/>
          <a:stretch>
            <a:fillRect/>
          </a:stretch>
        </p:blipFill>
        <p:spPr bwMode="auto">
          <a:xfrm>
            <a:off x="755576" y="1628800"/>
            <a:ext cx="5976664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  <p:sp>
        <p:nvSpPr>
          <p:cNvPr id="15" name="Ellipse 14"/>
          <p:cNvSpPr/>
          <p:nvPr/>
        </p:nvSpPr>
        <p:spPr>
          <a:xfrm>
            <a:off x="3707904" y="1916832"/>
            <a:ext cx="1083879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/>
          <p:cNvCxnSpPr>
            <a:stCxn id="15" idx="4"/>
          </p:cNvCxnSpPr>
          <p:nvPr/>
        </p:nvCxnSpPr>
        <p:spPr>
          <a:xfrm flipH="1">
            <a:off x="4211960" y="2492896"/>
            <a:ext cx="37884" cy="86409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3275856" y="3284984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Site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sites</a:t>
            </a:r>
            <a:endParaRPr lang="fr-FR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 l="5254" r="49364" b="34422"/>
          <a:stretch>
            <a:fillRect/>
          </a:stretch>
        </p:blipFill>
        <p:spPr bwMode="auto">
          <a:xfrm>
            <a:off x="899592" y="1556792"/>
            <a:ext cx="5904656" cy="479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/>
        </p:nvSpPr>
        <p:spPr>
          <a:xfrm>
            <a:off x="611560" y="116632"/>
            <a:ext cx="754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Compléter les données directement par des copier-coller depuis le fichier XLS</a:t>
            </a:r>
            <a:endParaRPr lang="fr-FR" b="1" dirty="0"/>
          </a:p>
        </p:txBody>
      </p:sp>
      <p:sp>
        <p:nvSpPr>
          <p:cNvPr id="18" name="Ellipse 17"/>
          <p:cNvSpPr/>
          <p:nvPr/>
        </p:nvSpPr>
        <p:spPr>
          <a:xfrm>
            <a:off x="4716016" y="1916832"/>
            <a:ext cx="1659943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948264" y="2852936"/>
            <a:ext cx="2016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No </a:t>
            </a:r>
            <a:r>
              <a:rPr lang="fr-FR" b="1" dirty="0" err="1" smtClean="0">
                <a:solidFill>
                  <a:srgbClr val="FF0000"/>
                </a:solidFill>
              </a:rPr>
              <a:t>sampling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err="1" smtClean="0">
                <a:solidFill>
                  <a:srgbClr val="FF0000"/>
                </a:solidFill>
              </a:rPr>
              <a:t>Covar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/>
              <a:t>= nb de variables liées aux visites</a:t>
            </a:r>
            <a:endParaRPr lang="fr-FR" b="1" dirty="0"/>
          </a:p>
        </p:txBody>
      </p:sp>
      <p:cxnSp>
        <p:nvCxnSpPr>
          <p:cNvPr id="20" name="Connecteur droit avec flèche 19"/>
          <p:cNvCxnSpPr>
            <a:stCxn id="18" idx="4"/>
            <a:endCxn id="19" idx="1"/>
          </p:cNvCxnSpPr>
          <p:nvPr/>
        </p:nvCxnSpPr>
        <p:spPr>
          <a:xfrm>
            <a:off x="5545988" y="2492896"/>
            <a:ext cx="1402276" cy="8217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 cstate="print"/>
          <a:srcRect l="5254" r="48811" b="37375"/>
          <a:stretch>
            <a:fillRect/>
          </a:stretch>
        </p:blipFill>
        <p:spPr bwMode="auto">
          <a:xfrm>
            <a:off x="971600" y="1196752"/>
            <a:ext cx="5976664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827584" y="1484784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27584" y="188640"/>
            <a:ext cx="133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File: Save as</a:t>
            </a:r>
            <a:endParaRPr lang="fr-FR" b="1" dirty="0"/>
          </a:p>
        </p:txBody>
      </p:sp>
      <p:cxnSp>
        <p:nvCxnSpPr>
          <p:cNvPr id="5" name="Connecteur droit avec flèche 4"/>
          <p:cNvCxnSpPr>
            <a:stCxn id="3" idx="0"/>
            <a:endCxn id="4" idx="2"/>
          </p:cNvCxnSpPr>
          <p:nvPr/>
        </p:nvCxnSpPr>
        <p:spPr>
          <a:xfrm flipV="1">
            <a:off x="1187624" y="557972"/>
            <a:ext cx="307483" cy="92681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5508104" y="4869160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948264" y="2996952"/>
            <a:ext cx="2195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Utiliser la dernière colonne comme des fréquences (comme MARK)? : NON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7" idx="0"/>
            <a:endCxn id="8" idx="2"/>
          </p:cNvCxnSpPr>
          <p:nvPr/>
        </p:nvCxnSpPr>
        <p:spPr>
          <a:xfrm flipV="1">
            <a:off x="5868144" y="4197281"/>
            <a:ext cx="2177988" cy="67187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1071538" y="1935188"/>
            <a:ext cx="480131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</a:t>
            </a:r>
            <a:r>
              <a:rPr lang="fr-FR" b="0" dirty="0" smtClean="0"/>
              <a:t>2 3….</a:t>
            </a:r>
            <a:r>
              <a:rPr lang="fr-FR" b="0" dirty="0"/>
              <a:t>K</a:t>
            </a:r>
            <a:r>
              <a:rPr lang="fr-FR" sz="1200" b="0" dirty="0"/>
              <a:t>1	</a:t>
            </a:r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712396" y="2959919"/>
            <a:ext cx="504825" cy="1728787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3100415" y="1628800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884515" y="4095775"/>
            <a:ext cx="21812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400" b="0"/>
              <a:t>Pas de modification de la présence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2787668" y="719138"/>
            <a:ext cx="43561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Principe de 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5254" r="48811" b="37375"/>
          <a:stretch>
            <a:fillRect/>
          </a:stretch>
        </p:blipFill>
        <p:spPr bwMode="auto">
          <a:xfrm>
            <a:off x="971600" y="980728"/>
            <a:ext cx="5976664" cy="4581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839483" y="404664"/>
            <a:ext cx="830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Entrer un titre au projet, déterminer un répertoire, et fermer cette fenêtre de données</a:t>
            </a:r>
            <a:endParaRPr lang="fr-F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2" cstate="print"/>
          <a:srcRect r="38850" b="17688"/>
          <a:stretch>
            <a:fillRect/>
          </a:stretch>
        </p:blipFill>
        <p:spPr bwMode="auto">
          <a:xfrm>
            <a:off x="0" y="0"/>
            <a:ext cx="795637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283968" y="3861048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220072" y="5397023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démarrer l’analyse</a:t>
            </a:r>
          </a:p>
          <a:p>
            <a:endParaRPr lang="fr-FR" dirty="0" smtClean="0"/>
          </a:p>
          <a:p>
            <a:r>
              <a:rPr lang="fr-FR" dirty="0" err="1" smtClean="0"/>
              <a:t>Confirm</a:t>
            </a:r>
            <a:r>
              <a:rPr lang="fr-FR" dirty="0" smtClean="0"/>
              <a:t>? YES</a:t>
            </a:r>
          </a:p>
          <a:p>
            <a:r>
              <a:rPr lang="fr-FR" dirty="0" err="1" smtClean="0"/>
              <a:t>Presenc</a:t>
            </a:r>
            <a:r>
              <a:rPr lang="fr-FR" dirty="0" smtClean="0"/>
              <a:t> </a:t>
            </a:r>
            <a:r>
              <a:rPr lang="fr-FR" dirty="0" err="1" smtClean="0"/>
              <a:t>int</a:t>
            </a:r>
            <a:r>
              <a:rPr lang="fr-FR" dirty="0" smtClean="0"/>
              <a:t>: OK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4"/>
            <a:endCxn id="4" idx="1"/>
          </p:cNvCxnSpPr>
          <p:nvPr/>
        </p:nvCxnSpPr>
        <p:spPr>
          <a:xfrm>
            <a:off x="4644008" y="4437112"/>
            <a:ext cx="576064" cy="156007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62" name="Picture 2"/>
          <p:cNvPicPr>
            <a:picLocks noChangeAspect="1" noChangeArrowheads="1"/>
          </p:cNvPicPr>
          <p:nvPr/>
        </p:nvPicPr>
        <p:blipFill>
          <a:blip r:embed="rId2" cstate="print"/>
          <a:srcRect r="38850" b="17688"/>
          <a:stretch>
            <a:fillRect/>
          </a:stretch>
        </p:blipFill>
        <p:spPr bwMode="auto">
          <a:xfrm>
            <a:off x="0" y="0"/>
            <a:ext cx="795637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611560" y="188640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547664" y="1724615"/>
            <a:ext cx="4104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Fenêtre de sélection de modèles (pour comparer les modèles testés selon critères AIC</a:t>
            </a:r>
          </a:p>
          <a:p>
            <a:endParaRPr lang="fr-FR" dirty="0" smtClean="0"/>
          </a:p>
          <a:p>
            <a:r>
              <a:rPr lang="fr-FR" dirty="0" smtClean="0"/>
              <a:t>Pour démarrer l’analyse: RUN</a:t>
            </a:r>
          </a:p>
          <a:p>
            <a:endParaRPr lang="fr-FR" dirty="0" smtClean="0"/>
          </a:p>
          <a:p>
            <a:r>
              <a:rPr lang="fr-FR" dirty="0" smtClean="0"/>
              <a:t>Choisir un modèle…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4"/>
            <a:endCxn id="4" idx="1"/>
          </p:cNvCxnSpPr>
          <p:nvPr/>
        </p:nvCxnSpPr>
        <p:spPr>
          <a:xfrm>
            <a:off x="971600" y="764704"/>
            <a:ext cx="576064" cy="197557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 cstate="print"/>
          <a:srcRect r="39403" b="17688"/>
          <a:stretch>
            <a:fillRect/>
          </a:stretch>
        </p:blipFill>
        <p:spPr bwMode="auto">
          <a:xfrm>
            <a:off x="0" y="0"/>
            <a:ext cx="788436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899592" y="404664"/>
            <a:ext cx="1584176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355976" y="1124744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season</a:t>
            </a:r>
            <a:r>
              <a:rPr lang="fr-FR" dirty="0" smtClean="0"/>
              <a:t>: modèle le plus simple avec une seule saison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4"/>
            <a:endCxn id="4" idx="1"/>
          </p:cNvCxnSpPr>
          <p:nvPr/>
        </p:nvCxnSpPr>
        <p:spPr>
          <a:xfrm>
            <a:off x="1691680" y="764704"/>
            <a:ext cx="2664296" cy="6832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971600" y="1486525"/>
            <a:ext cx="2808312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427984" y="2206605"/>
            <a:ext cx="410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Repeated</a:t>
            </a:r>
            <a:r>
              <a:rPr lang="fr-FR" dirty="0" smtClean="0"/>
              <a:t> count data (</a:t>
            </a:r>
            <a:r>
              <a:rPr lang="fr-FR" dirty="0" err="1" smtClean="0"/>
              <a:t>Royle</a:t>
            </a:r>
            <a:r>
              <a:rPr lang="fr-FR" dirty="0" smtClean="0"/>
              <a:t> </a:t>
            </a:r>
            <a:r>
              <a:rPr lang="fr-FR" dirty="0" err="1" smtClean="0"/>
              <a:t>biometrics</a:t>
            </a:r>
            <a:r>
              <a:rPr lang="fr-FR" dirty="0" smtClean="0"/>
              <a:t>): modèle à utiliser pour les abondances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10" idx="4"/>
            <a:endCxn id="11" idx="1"/>
          </p:cNvCxnSpPr>
          <p:nvPr/>
        </p:nvCxnSpPr>
        <p:spPr>
          <a:xfrm>
            <a:off x="2375756" y="1846565"/>
            <a:ext cx="2052228" cy="6832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2" cstate="print"/>
          <a:srcRect r="39403" b="17688"/>
          <a:stretch>
            <a:fillRect/>
          </a:stretch>
        </p:blipFill>
        <p:spPr bwMode="auto">
          <a:xfrm>
            <a:off x="0" y="0"/>
            <a:ext cx="788436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1043608" y="3512883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2852936"/>
            <a:ext cx="5940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 group, constant P: </a:t>
            </a:r>
            <a:r>
              <a:rPr lang="el-GR" dirty="0" smtClean="0"/>
              <a:t>Ψ</a:t>
            </a:r>
            <a:r>
              <a:rPr lang="fr-FR" dirty="0" smtClean="0"/>
              <a:t> identique tous sites, P </a:t>
            </a:r>
            <a:r>
              <a:rPr lang="fr-FR" dirty="0" err="1" smtClean="0"/>
              <a:t>detect</a:t>
            </a:r>
            <a:r>
              <a:rPr lang="fr-FR" dirty="0" smtClean="0"/>
              <a:t> unique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6"/>
            <a:endCxn id="4" idx="1"/>
          </p:cNvCxnSpPr>
          <p:nvPr/>
        </p:nvCxnSpPr>
        <p:spPr>
          <a:xfrm flipV="1">
            <a:off x="2627784" y="3037602"/>
            <a:ext cx="576064" cy="58329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43808" y="1196752"/>
            <a:ext cx="41044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season</a:t>
            </a:r>
            <a:r>
              <a:rPr lang="fr-FR" dirty="0" smtClean="0"/>
              <a:t>: modèle le plus simple avec une seule saison</a:t>
            </a:r>
            <a:endParaRPr lang="fr-FR" dirty="0"/>
          </a:p>
        </p:txBody>
      </p:sp>
      <p:sp>
        <p:nvSpPr>
          <p:cNvPr id="18" name="Ellipse 17"/>
          <p:cNvSpPr/>
          <p:nvPr/>
        </p:nvSpPr>
        <p:spPr>
          <a:xfrm>
            <a:off x="5868144" y="5301208"/>
            <a:ext cx="720080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516216" y="6237312"/>
            <a:ext cx="205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OK to </a:t>
            </a:r>
            <a:r>
              <a:rPr lang="fr-FR" dirty="0" err="1" smtClean="0"/>
              <a:t>run</a:t>
            </a:r>
            <a:endParaRPr lang="fr-FR" dirty="0"/>
          </a:p>
        </p:txBody>
      </p:sp>
      <p:cxnSp>
        <p:nvCxnSpPr>
          <p:cNvPr id="20" name="Connecteur droit avec flèche 19"/>
          <p:cNvCxnSpPr>
            <a:stCxn id="18" idx="4"/>
            <a:endCxn id="19" idx="1"/>
          </p:cNvCxnSpPr>
          <p:nvPr/>
        </p:nvCxnSpPr>
        <p:spPr>
          <a:xfrm>
            <a:off x="6228184" y="5877272"/>
            <a:ext cx="288032" cy="5447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 cstate="print"/>
          <a:srcRect r="38850" b="17688"/>
          <a:stretch>
            <a:fillRect/>
          </a:stretch>
        </p:blipFill>
        <p:spPr bwMode="auto">
          <a:xfrm>
            <a:off x="0" y="0"/>
            <a:ext cx="795637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2915816" y="692696"/>
            <a:ext cx="864096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187624" y="177281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AIC = méthode pour comparer des modèles les uns par rapport aux autres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4"/>
            <a:endCxn id="4" idx="0"/>
          </p:cNvCxnSpPr>
          <p:nvPr/>
        </p:nvCxnSpPr>
        <p:spPr>
          <a:xfrm flipH="1">
            <a:off x="2699792" y="1268760"/>
            <a:ext cx="648072" cy="5040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3851920" y="620688"/>
            <a:ext cx="864096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427984" y="1772816"/>
            <a:ext cx="3024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deltaAIC</a:t>
            </a:r>
            <a:r>
              <a:rPr lang="fr-FR" dirty="0" smtClean="0"/>
              <a:t> = si ce nombre est &gt;2, alors il y a une différence significative entre 2 modèles et celui avec la plus petite AIC est préféré</a:t>
            </a:r>
            <a:endParaRPr lang="fr-FR" dirty="0"/>
          </a:p>
        </p:txBody>
      </p:sp>
      <p:cxnSp>
        <p:nvCxnSpPr>
          <p:cNvPr id="16" name="Connecteur droit avec flèche 15"/>
          <p:cNvCxnSpPr>
            <a:stCxn id="14" idx="4"/>
            <a:endCxn id="15" idx="0"/>
          </p:cNvCxnSpPr>
          <p:nvPr/>
        </p:nvCxnSpPr>
        <p:spPr>
          <a:xfrm>
            <a:off x="4283968" y="1196752"/>
            <a:ext cx="1656184" cy="5760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251520" y="332656"/>
            <a:ext cx="864096" cy="57606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0" y="3861048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voir les résultats du modèle</a:t>
            </a:r>
            <a:endParaRPr lang="fr-FR" dirty="0"/>
          </a:p>
        </p:txBody>
      </p:sp>
      <p:cxnSp>
        <p:nvCxnSpPr>
          <p:cNvPr id="20" name="Connecteur droit avec flèche 19"/>
          <p:cNvCxnSpPr>
            <a:stCxn id="18" idx="4"/>
            <a:endCxn id="19" idx="0"/>
          </p:cNvCxnSpPr>
          <p:nvPr/>
        </p:nvCxnSpPr>
        <p:spPr>
          <a:xfrm>
            <a:off x="683568" y="908720"/>
            <a:ext cx="828600" cy="29523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fr-FR" dirty="0" smtClean="0"/>
              <a:t>Résultats 1 group, constant P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683568" y="134076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********* Input Data summary *******</a:t>
            </a:r>
          </a:p>
          <a:p>
            <a:r>
              <a:rPr lang="en-US" dirty="0" smtClean="0"/>
              <a:t>Number of sites                = 70</a:t>
            </a:r>
          </a:p>
          <a:p>
            <a:r>
              <a:rPr lang="en-US" dirty="0" smtClean="0"/>
              <a:t>Number of sampling occasions   = 3</a:t>
            </a:r>
          </a:p>
          <a:p>
            <a:r>
              <a:rPr lang="en-US" dirty="0" smtClean="0"/>
              <a:t>Number of missing observations = 0</a:t>
            </a:r>
          </a:p>
          <a:p>
            <a:r>
              <a:rPr lang="en-US" dirty="0" smtClean="0"/>
              <a:t>Data checksum = 21273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Résultats 1 group, constant P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55576" y="733246"/>
            <a:ext cx="76866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 smtClean="0"/>
          </a:p>
          <a:p>
            <a:r>
              <a:rPr lang="fr-FR" sz="1400" dirty="0" smtClean="0"/>
              <a:t>============================================================</a:t>
            </a:r>
          </a:p>
          <a:p>
            <a:endParaRPr lang="fr-FR" sz="1400" dirty="0" smtClean="0"/>
          </a:p>
          <a:p>
            <a:r>
              <a:rPr lang="fr-FR" sz="1400" dirty="0" smtClean="0"/>
              <a:t>   </a:t>
            </a:r>
            <a:r>
              <a:rPr lang="fr-FR" sz="1400" dirty="0" err="1" smtClean="0"/>
              <a:t>Individual</a:t>
            </a:r>
            <a:r>
              <a:rPr lang="fr-FR" sz="1400" dirty="0" smtClean="0"/>
              <a:t> Site </a:t>
            </a:r>
            <a:r>
              <a:rPr lang="fr-FR" sz="1400" dirty="0" err="1" smtClean="0"/>
              <a:t>estimates</a:t>
            </a:r>
            <a:r>
              <a:rPr lang="fr-FR" sz="1400" dirty="0" smtClean="0"/>
              <a:t> of &lt;psi&gt; </a:t>
            </a:r>
          </a:p>
          <a:p>
            <a:r>
              <a:rPr lang="fr-FR" sz="1400" dirty="0" smtClean="0"/>
              <a:t>                Site               </a:t>
            </a:r>
            <a:r>
              <a:rPr lang="fr-FR" sz="1400" dirty="0" err="1" smtClean="0"/>
              <a:t>estimate</a:t>
            </a:r>
            <a:r>
              <a:rPr lang="fr-FR" sz="1400" dirty="0" smtClean="0"/>
              <a:t>  Std.err   95% </a:t>
            </a:r>
            <a:r>
              <a:rPr lang="fr-FR" sz="1400" dirty="0" err="1" smtClean="0"/>
              <a:t>conf</a:t>
            </a:r>
            <a:r>
              <a:rPr lang="fr-FR" sz="1400" dirty="0" smtClean="0"/>
              <a:t>. </a:t>
            </a:r>
            <a:r>
              <a:rPr lang="fr-FR" sz="1400" dirty="0" err="1" smtClean="0"/>
              <a:t>interval</a:t>
            </a:r>
            <a:endParaRPr lang="fr-FR" sz="1400" dirty="0" smtClean="0"/>
          </a:p>
          <a:p>
            <a:r>
              <a:rPr lang="fr-FR" sz="1400" dirty="0" smtClean="0"/>
              <a:t>psi             1 site 1          :  0.7634   0.0518     0.6478 -  0.8498</a:t>
            </a:r>
          </a:p>
          <a:p>
            <a:endParaRPr lang="fr-FR" sz="1400" dirty="0" smtClean="0"/>
          </a:p>
          <a:p>
            <a:r>
              <a:rPr lang="fr-FR" sz="1400" dirty="0" smtClean="0"/>
              <a:t>============================================================</a:t>
            </a:r>
          </a:p>
          <a:p>
            <a:endParaRPr lang="fr-FR" sz="1400" dirty="0" smtClean="0"/>
          </a:p>
          <a:p>
            <a:r>
              <a:rPr lang="fr-FR" sz="1400" dirty="0" smtClean="0"/>
              <a:t>   </a:t>
            </a:r>
            <a:r>
              <a:rPr lang="fr-FR" sz="1400" dirty="0" err="1" smtClean="0"/>
              <a:t>Individual</a:t>
            </a:r>
            <a:r>
              <a:rPr lang="fr-FR" sz="1400" dirty="0" smtClean="0"/>
              <a:t> Site </a:t>
            </a:r>
            <a:r>
              <a:rPr lang="fr-FR" sz="1400" dirty="0" err="1" smtClean="0"/>
              <a:t>estimates</a:t>
            </a:r>
            <a:r>
              <a:rPr lang="fr-FR" sz="1400" dirty="0" smtClean="0"/>
              <a:t> of &lt;p1&gt; </a:t>
            </a:r>
          </a:p>
          <a:p>
            <a:r>
              <a:rPr lang="fr-FR" sz="1400" dirty="0" smtClean="0"/>
              <a:t>                Site               </a:t>
            </a:r>
            <a:r>
              <a:rPr lang="fr-FR" sz="1400" dirty="0" err="1" smtClean="0"/>
              <a:t>estimate</a:t>
            </a:r>
            <a:r>
              <a:rPr lang="fr-FR" sz="1400" dirty="0" smtClean="0"/>
              <a:t>  Std.err   95% </a:t>
            </a:r>
            <a:r>
              <a:rPr lang="fr-FR" sz="1400" dirty="0" err="1" smtClean="0"/>
              <a:t>conf</a:t>
            </a:r>
            <a:r>
              <a:rPr lang="fr-FR" sz="1400" dirty="0" smtClean="0"/>
              <a:t>. </a:t>
            </a:r>
            <a:r>
              <a:rPr lang="fr-FR" sz="1400" dirty="0" err="1" smtClean="0"/>
              <a:t>interval</a:t>
            </a:r>
            <a:endParaRPr lang="fr-FR" sz="1400" dirty="0" smtClean="0"/>
          </a:p>
          <a:p>
            <a:r>
              <a:rPr lang="fr-FR" sz="1400" dirty="0" smtClean="0"/>
              <a:t>p1              1 site 1          :  0.7984   0.0334     0.7252 -  0.8561</a:t>
            </a:r>
          </a:p>
          <a:p>
            <a:r>
              <a:rPr lang="fr-FR" sz="1400" dirty="0" smtClean="0"/>
              <a:t>p2              1 site 1          :  0.7984   0.0334     0.7252 -  0.8561</a:t>
            </a:r>
          </a:p>
          <a:p>
            <a:r>
              <a:rPr lang="fr-FR" sz="1400" dirty="0" smtClean="0"/>
              <a:t>p3              1 site 1          :  0.7984   0.0334     0.7252 -  0.8561</a:t>
            </a:r>
          </a:p>
          <a:p>
            <a:endParaRPr lang="fr-FR" sz="1400" dirty="0" smtClean="0"/>
          </a:p>
          <a:p>
            <a:r>
              <a:rPr lang="fr-FR" sz="1400" dirty="0" smtClean="0"/>
              <a:t>============================================================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 DERIVED </a:t>
            </a:r>
            <a:r>
              <a:rPr lang="fr-FR" sz="1400" dirty="0" err="1" smtClean="0"/>
              <a:t>parameter</a:t>
            </a:r>
            <a:r>
              <a:rPr lang="fr-FR" sz="1400" dirty="0" smtClean="0"/>
              <a:t> - Psi-</a:t>
            </a:r>
            <a:r>
              <a:rPr lang="fr-FR" sz="1400" dirty="0" err="1" smtClean="0"/>
              <a:t>conditional</a:t>
            </a:r>
            <a:r>
              <a:rPr lang="fr-FR" sz="1400" dirty="0" smtClean="0"/>
              <a:t> = [Pr(</a:t>
            </a:r>
            <a:r>
              <a:rPr lang="fr-FR" sz="1400" dirty="0" err="1" smtClean="0"/>
              <a:t>occ</a:t>
            </a:r>
            <a:r>
              <a:rPr lang="fr-FR" sz="1400" dirty="0" smtClean="0"/>
              <a:t> | </a:t>
            </a:r>
            <a:r>
              <a:rPr lang="fr-FR" sz="1400" dirty="0" err="1" smtClean="0"/>
              <a:t>detection</a:t>
            </a:r>
            <a:r>
              <a:rPr lang="fr-FR" sz="1400" dirty="0" smtClean="0"/>
              <a:t> </a:t>
            </a:r>
            <a:r>
              <a:rPr lang="fr-FR" sz="1400" dirty="0" err="1" smtClean="0"/>
              <a:t>history</a:t>
            </a:r>
            <a:r>
              <a:rPr lang="fr-FR" sz="1400" dirty="0" smtClean="0"/>
              <a:t>)]</a:t>
            </a:r>
          </a:p>
          <a:p>
            <a:endParaRPr lang="fr-FR" sz="1400" dirty="0" smtClean="0"/>
          </a:p>
          <a:p>
            <a:r>
              <a:rPr lang="fr-FR" sz="1400" dirty="0" smtClean="0"/>
              <a:t>        Site                     psi-</a:t>
            </a:r>
            <a:r>
              <a:rPr lang="fr-FR" sz="1400" dirty="0" err="1" smtClean="0"/>
              <a:t>cond</a:t>
            </a:r>
            <a:r>
              <a:rPr lang="fr-FR" sz="1400" dirty="0" smtClean="0"/>
              <a:t>  Std.err     95% </a:t>
            </a:r>
            <a:r>
              <a:rPr lang="fr-FR" sz="1400" dirty="0" err="1" smtClean="0"/>
              <a:t>conf</a:t>
            </a:r>
            <a:r>
              <a:rPr lang="fr-FR" sz="1400" dirty="0" smtClean="0"/>
              <a:t>. </a:t>
            </a:r>
            <a:r>
              <a:rPr lang="fr-FR" sz="1400" dirty="0" err="1" smtClean="0"/>
              <a:t>interval</a:t>
            </a:r>
            <a:endParaRPr lang="fr-FR" sz="1400" dirty="0" smtClean="0"/>
          </a:p>
          <a:p>
            <a:r>
              <a:rPr lang="fr-FR" sz="1400" dirty="0" smtClean="0"/>
              <a:t>     1   site 1                    1.0000  0.0000     1.0000 - 1.0000 </a:t>
            </a:r>
          </a:p>
          <a:p>
            <a:r>
              <a:rPr lang="fr-FR" sz="1400" dirty="0" smtClean="0"/>
              <a:t>     2   site 2                    1.0000  0.0000     1.0000 - 1.0000 </a:t>
            </a:r>
          </a:p>
          <a:p>
            <a:r>
              <a:rPr lang="fr-FR" sz="1400" dirty="0" smtClean="0"/>
              <a:t>7   site 7                    1.0000  0.0000     1.0000 - 1.0000 </a:t>
            </a:r>
          </a:p>
          <a:p>
            <a:r>
              <a:rPr lang="fr-FR" sz="1400" dirty="0" smtClean="0"/>
              <a:t>     8   site 8                    1.0000  0.0000     1.0000 - 1.0000 </a:t>
            </a:r>
          </a:p>
          <a:p>
            <a:r>
              <a:rPr lang="fr-FR" sz="1400" dirty="0" smtClean="0"/>
              <a:t>     9   site 9                    0.0257  0.0147     0.0083 - 0.0770 </a:t>
            </a:r>
          </a:p>
          <a:p>
            <a:r>
              <a:rPr lang="fr-FR" sz="1400" dirty="0" smtClean="0"/>
              <a:t>    10  site 10                    1.0000  0.0000     1.0000 - 1.0000 </a:t>
            </a:r>
          </a:p>
          <a:p>
            <a:r>
              <a:rPr lang="fr-FR" sz="1400" dirty="0" smtClean="0"/>
              <a:t>    11  site 11                    0.0257  0.0244     0.0039 - 0.1511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436096" y="177281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d’occupation d’un site = 76%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64088" y="3212976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d’au moins un individu = 79% </a:t>
            </a:r>
            <a:r>
              <a:rPr lang="fr-FR" dirty="0" smtClean="0">
                <a:solidFill>
                  <a:srgbClr val="FF0000"/>
                </a:solidFill>
              </a:rPr>
              <a:t>(identique sur toutes les visites)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868144" y="4581128"/>
            <a:ext cx="28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Détails d’occupation par site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27584" y="5445224"/>
            <a:ext cx="2169830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724128" y="5373216"/>
            <a:ext cx="27363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Site où espèce détectée</a:t>
            </a:r>
          </a:p>
        </p:txBody>
      </p:sp>
      <p:cxnSp>
        <p:nvCxnSpPr>
          <p:cNvPr id="12" name="Connecteur droit avec flèche 11"/>
          <p:cNvCxnSpPr>
            <a:stCxn id="10" idx="6"/>
            <a:endCxn id="11" idx="1"/>
          </p:cNvCxnSpPr>
          <p:nvPr/>
        </p:nvCxnSpPr>
        <p:spPr>
          <a:xfrm flipV="1">
            <a:off x="2997414" y="5557882"/>
            <a:ext cx="2726714" cy="3135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99592" y="6093296"/>
            <a:ext cx="2169830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96136" y="6021288"/>
            <a:ext cx="273630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Site où espèce présente mais non détectée</a:t>
            </a:r>
          </a:p>
        </p:txBody>
      </p:sp>
      <p:cxnSp>
        <p:nvCxnSpPr>
          <p:cNvPr id="19" name="Connecteur droit avec flèche 18"/>
          <p:cNvCxnSpPr>
            <a:stCxn id="17" idx="6"/>
            <a:endCxn id="18" idx="1"/>
          </p:cNvCxnSpPr>
          <p:nvPr/>
        </p:nvCxnSpPr>
        <p:spPr>
          <a:xfrm>
            <a:off x="3069422" y="6237312"/>
            <a:ext cx="2726714" cy="1071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765" y="4705120"/>
            <a:ext cx="248602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8" y="4592"/>
            <a:ext cx="6667500" cy="498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2780964" y="5465327"/>
            <a:ext cx="1584176" cy="114131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2852936"/>
            <a:ext cx="360040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 group, constant P: P </a:t>
            </a:r>
            <a:r>
              <a:rPr lang="fr-FR" dirty="0" err="1" smtClean="0"/>
              <a:t>detect</a:t>
            </a:r>
            <a:r>
              <a:rPr lang="fr-FR" dirty="0" smtClean="0"/>
              <a:t> unique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6"/>
            <a:endCxn id="4" idx="1"/>
          </p:cNvCxnSpPr>
          <p:nvPr/>
        </p:nvCxnSpPr>
        <p:spPr>
          <a:xfrm flipH="1" flipV="1">
            <a:off x="3203848" y="3037602"/>
            <a:ext cx="1161292" cy="29983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43808" y="1196752"/>
            <a:ext cx="41044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season</a:t>
            </a:r>
            <a:r>
              <a:rPr lang="fr-FR" dirty="0" smtClean="0"/>
              <a:t>: modèle le plus simple avec une seule saison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4" y="4938482"/>
            <a:ext cx="25146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Ellipse 14"/>
          <p:cNvSpPr/>
          <p:nvPr/>
        </p:nvSpPr>
        <p:spPr>
          <a:xfrm>
            <a:off x="113184" y="5315246"/>
            <a:ext cx="1584176" cy="114131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36068" y="2408491"/>
            <a:ext cx="5940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 group, constant P: </a:t>
            </a:r>
            <a:r>
              <a:rPr lang="el-GR" dirty="0" smtClean="0"/>
              <a:t>Ψ</a:t>
            </a:r>
            <a:r>
              <a:rPr lang="fr-FR" dirty="0" smtClean="0"/>
              <a:t> identique tous sites,</a:t>
            </a:r>
            <a:endParaRPr lang="fr-FR" dirty="0"/>
          </a:p>
        </p:txBody>
      </p:sp>
      <p:cxnSp>
        <p:nvCxnSpPr>
          <p:cNvPr id="17" name="Connecteur droit avec flèche 16"/>
          <p:cNvCxnSpPr>
            <a:stCxn id="15" idx="6"/>
            <a:endCxn id="16" idx="1"/>
          </p:cNvCxnSpPr>
          <p:nvPr/>
        </p:nvCxnSpPr>
        <p:spPr>
          <a:xfrm flipH="1" flipV="1">
            <a:off x="536068" y="2593157"/>
            <a:ext cx="1161292" cy="32927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185192" y="2060847"/>
            <a:ext cx="1512168" cy="3476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5806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18" y="13443"/>
            <a:ext cx="66865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4" y="4938482"/>
            <a:ext cx="25146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101" y="4954650"/>
            <a:ext cx="256222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llipse 2"/>
          <p:cNvSpPr/>
          <p:nvPr/>
        </p:nvSpPr>
        <p:spPr>
          <a:xfrm>
            <a:off x="2411760" y="5465327"/>
            <a:ext cx="2484276" cy="139267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2852936"/>
            <a:ext cx="576064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P </a:t>
            </a:r>
            <a:r>
              <a:rPr lang="fr-FR" dirty="0" err="1" smtClean="0"/>
              <a:t>survey</a:t>
            </a:r>
            <a:r>
              <a:rPr lang="fr-FR" dirty="0" smtClean="0"/>
              <a:t> </a:t>
            </a:r>
            <a:r>
              <a:rPr lang="fr-FR" dirty="0" err="1" smtClean="0"/>
              <a:t>specific</a:t>
            </a:r>
            <a:r>
              <a:rPr lang="fr-FR" dirty="0" smtClean="0"/>
              <a:t> = p(t): P </a:t>
            </a:r>
            <a:r>
              <a:rPr lang="fr-FR" dirty="0" err="1" smtClean="0"/>
              <a:t>detect</a:t>
            </a:r>
            <a:r>
              <a:rPr lang="fr-FR" dirty="0" smtClean="0"/>
              <a:t> change à chaque visite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6"/>
            <a:endCxn id="4" idx="1"/>
          </p:cNvCxnSpPr>
          <p:nvPr/>
        </p:nvCxnSpPr>
        <p:spPr>
          <a:xfrm flipH="1" flipV="1">
            <a:off x="3203848" y="3037602"/>
            <a:ext cx="1692188" cy="31240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2843808" y="1196752"/>
            <a:ext cx="4104456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season</a:t>
            </a:r>
            <a:r>
              <a:rPr lang="fr-FR" dirty="0" smtClean="0"/>
              <a:t>: modèle le plus simple avec une seule saison</a:t>
            </a:r>
            <a:endParaRPr lang="fr-FR" dirty="0"/>
          </a:p>
        </p:txBody>
      </p:sp>
      <p:sp>
        <p:nvSpPr>
          <p:cNvPr id="15" name="Ellipse 14"/>
          <p:cNvSpPr/>
          <p:nvPr/>
        </p:nvSpPr>
        <p:spPr>
          <a:xfrm>
            <a:off x="113184" y="5315246"/>
            <a:ext cx="1584176" cy="1141317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36068" y="2408491"/>
            <a:ext cx="5940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 group, constant P: </a:t>
            </a:r>
            <a:r>
              <a:rPr lang="el-GR" dirty="0" smtClean="0"/>
              <a:t>Ψ</a:t>
            </a:r>
            <a:r>
              <a:rPr lang="fr-FR" dirty="0" smtClean="0"/>
              <a:t> identique tous sites,</a:t>
            </a:r>
            <a:endParaRPr lang="fr-FR" dirty="0"/>
          </a:p>
        </p:txBody>
      </p:sp>
      <p:cxnSp>
        <p:nvCxnSpPr>
          <p:cNvPr id="17" name="Connecteur droit avec flèche 16"/>
          <p:cNvCxnSpPr>
            <a:stCxn id="15" idx="6"/>
            <a:endCxn id="16" idx="1"/>
          </p:cNvCxnSpPr>
          <p:nvPr/>
        </p:nvCxnSpPr>
        <p:spPr>
          <a:xfrm flipH="1" flipV="1">
            <a:off x="536068" y="2593157"/>
            <a:ext cx="1161292" cy="32927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185192" y="2060847"/>
            <a:ext cx="1512168" cy="347643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333084" y="5533233"/>
            <a:ext cx="2664296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Init</a:t>
            </a:r>
            <a:r>
              <a:rPr lang="fr-FR" dirty="0" smtClean="0"/>
              <a:t> : full </a:t>
            </a:r>
            <a:r>
              <a:rPr lang="fr-FR" dirty="0" err="1" smtClean="0"/>
              <a:t>identity</a:t>
            </a:r>
            <a:endParaRPr lang="fr-FR" dirty="0" smtClean="0"/>
          </a:p>
          <a:p>
            <a:r>
              <a:rPr lang="fr-FR" dirty="0" smtClean="0">
                <a:sym typeface="Wingdings" panose="05000000000000000000" pitchFamily="2" charset="2"/>
              </a:rPr>
              <a:t> Associe une estimation pour chaque paramètre 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782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572464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</a:t>
            </a:r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3880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Principe de </a:t>
            </a:r>
            <a:r>
              <a:rPr lang="fr-FR" sz="3000" b="1" dirty="0"/>
              <a:t>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78520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saison unique</a:t>
            </a:r>
            <a:endParaRPr lang="fr-FR" sz="3800" b="1" dirty="0"/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836447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1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883" name="Picture 3"/>
          <p:cNvPicPr>
            <a:picLocks noChangeAspect="1" noChangeArrowheads="1"/>
          </p:cNvPicPr>
          <p:nvPr/>
        </p:nvPicPr>
        <p:blipFill>
          <a:blip r:embed="rId2" cstate="print"/>
          <a:srcRect r="38931" b="17516"/>
          <a:stretch>
            <a:fillRect/>
          </a:stretch>
        </p:blipFill>
        <p:spPr bwMode="auto">
          <a:xfrm>
            <a:off x="0" y="0"/>
            <a:ext cx="7945735" cy="603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lipse 6"/>
          <p:cNvSpPr/>
          <p:nvPr/>
        </p:nvSpPr>
        <p:spPr>
          <a:xfrm>
            <a:off x="3851920" y="620688"/>
            <a:ext cx="864096" cy="79208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427984" y="1772816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deltaAIC</a:t>
            </a:r>
            <a:r>
              <a:rPr lang="fr-FR" dirty="0" smtClean="0"/>
              <a:t> = si ce nombre est &gt;2, alors il y a une différence significative entre 2 modèles et celui avec la plus petite AIC est préféré</a:t>
            </a:r>
          </a:p>
          <a:p>
            <a:r>
              <a:rPr lang="fr-FR" dirty="0" smtClean="0">
                <a:sym typeface="Wingdings" pitchFamily="2" charset="2"/>
              </a:rPr>
              <a:t> Model </a:t>
            </a:r>
            <a:r>
              <a:rPr lang="fr-FR" dirty="0" err="1" smtClean="0">
                <a:sym typeface="Wingdings" pitchFamily="2" charset="2"/>
              </a:rPr>
              <a:t>survey</a:t>
            </a:r>
            <a:r>
              <a:rPr lang="fr-FR" dirty="0" smtClean="0">
                <a:sym typeface="Wingdings" pitchFamily="2" charset="2"/>
              </a:rPr>
              <a:t>-</a:t>
            </a:r>
            <a:r>
              <a:rPr lang="fr-FR" dirty="0" err="1" smtClean="0">
                <a:sym typeface="Wingdings" pitchFamily="2" charset="2"/>
              </a:rPr>
              <a:t>specific</a:t>
            </a:r>
            <a:r>
              <a:rPr lang="fr-FR" dirty="0" smtClean="0">
                <a:sym typeface="Wingdings" pitchFamily="2" charset="2"/>
              </a:rPr>
              <a:t> nettement meilleur que le modèle Constant P</a:t>
            </a:r>
            <a:endParaRPr lang="fr-FR" dirty="0"/>
          </a:p>
        </p:txBody>
      </p:sp>
      <p:cxnSp>
        <p:nvCxnSpPr>
          <p:cNvPr id="9" name="Connecteur droit avec flèche 8"/>
          <p:cNvCxnSpPr>
            <a:stCxn id="7" idx="4"/>
            <a:endCxn id="8" idx="0"/>
          </p:cNvCxnSpPr>
          <p:nvPr/>
        </p:nvCxnSpPr>
        <p:spPr>
          <a:xfrm>
            <a:off x="4283968" y="1412776"/>
            <a:ext cx="1656184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Résultats Psi(.) P(t)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436096" y="1628800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d’occupation d’un site = 76%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5364088" y="278092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d’au moins un individu variable selon les visites </a:t>
            </a:r>
            <a:r>
              <a:rPr lang="fr-FR" dirty="0" smtClean="0">
                <a:solidFill>
                  <a:srgbClr val="FF0000"/>
                </a:solidFill>
              </a:rPr>
              <a:t> (&gt;85% en </a:t>
            </a:r>
            <a:r>
              <a:rPr lang="fr-FR" dirty="0" err="1" smtClean="0">
                <a:solidFill>
                  <a:srgbClr val="FF0000"/>
                </a:solidFill>
              </a:rPr>
              <a:t>mai-juin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5868144" y="4581128"/>
            <a:ext cx="28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Détails d’occupation par site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827584" y="5445224"/>
            <a:ext cx="2169830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5724128" y="5373216"/>
            <a:ext cx="27363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Site où espèce détectée</a:t>
            </a:r>
          </a:p>
        </p:txBody>
      </p:sp>
      <p:cxnSp>
        <p:nvCxnSpPr>
          <p:cNvPr id="12" name="Connecteur droit avec flèche 11"/>
          <p:cNvCxnSpPr>
            <a:stCxn id="10" idx="6"/>
            <a:endCxn id="11" idx="1"/>
          </p:cNvCxnSpPr>
          <p:nvPr/>
        </p:nvCxnSpPr>
        <p:spPr>
          <a:xfrm flipV="1">
            <a:off x="2997414" y="5557882"/>
            <a:ext cx="2726714" cy="3135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899592" y="6093296"/>
            <a:ext cx="2169830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5796136" y="6021288"/>
            <a:ext cx="2736304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Site où espèce présente mais non détectée</a:t>
            </a:r>
          </a:p>
        </p:txBody>
      </p:sp>
      <p:cxnSp>
        <p:nvCxnSpPr>
          <p:cNvPr id="19" name="Connecteur droit avec flèche 18"/>
          <p:cNvCxnSpPr>
            <a:stCxn id="17" idx="6"/>
            <a:endCxn id="18" idx="1"/>
          </p:cNvCxnSpPr>
          <p:nvPr/>
        </p:nvCxnSpPr>
        <p:spPr>
          <a:xfrm>
            <a:off x="3069422" y="6237312"/>
            <a:ext cx="2726714" cy="10714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1560" y="980728"/>
            <a:ext cx="6858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400" dirty="0" smtClean="0"/>
          </a:p>
          <a:p>
            <a:r>
              <a:rPr lang="fr-FR" sz="1400" dirty="0" smtClean="0"/>
              <a:t>   </a:t>
            </a:r>
            <a:r>
              <a:rPr lang="fr-FR" sz="1400" dirty="0" err="1" smtClean="0"/>
              <a:t>Individual</a:t>
            </a:r>
            <a:r>
              <a:rPr lang="fr-FR" sz="1400" dirty="0" smtClean="0"/>
              <a:t> Site </a:t>
            </a:r>
            <a:r>
              <a:rPr lang="fr-FR" sz="1400" dirty="0" err="1" smtClean="0"/>
              <a:t>estimates</a:t>
            </a:r>
            <a:r>
              <a:rPr lang="fr-FR" sz="1400" dirty="0" smtClean="0"/>
              <a:t> of &lt;psi&gt; </a:t>
            </a:r>
          </a:p>
          <a:p>
            <a:r>
              <a:rPr lang="fr-FR" sz="1400" dirty="0" smtClean="0"/>
              <a:t>                Site               </a:t>
            </a:r>
            <a:r>
              <a:rPr lang="fr-FR" sz="1400" dirty="0" err="1" smtClean="0"/>
              <a:t>estimate</a:t>
            </a:r>
            <a:r>
              <a:rPr lang="fr-FR" sz="1400" dirty="0" smtClean="0"/>
              <a:t>  Std.err   95% </a:t>
            </a:r>
            <a:r>
              <a:rPr lang="fr-FR" sz="1400" dirty="0" err="1" smtClean="0"/>
              <a:t>conf</a:t>
            </a:r>
            <a:r>
              <a:rPr lang="fr-FR" sz="1400" dirty="0" smtClean="0"/>
              <a:t>. </a:t>
            </a:r>
            <a:r>
              <a:rPr lang="fr-FR" sz="1400" dirty="0" err="1" smtClean="0"/>
              <a:t>interval</a:t>
            </a:r>
            <a:endParaRPr lang="fr-FR" sz="1400" dirty="0" smtClean="0"/>
          </a:p>
          <a:p>
            <a:r>
              <a:rPr lang="fr-FR" sz="1400" dirty="0" smtClean="0"/>
              <a:t>psi             1 site 1          :  0.7599   0.0515     0.6455 -  0.8462</a:t>
            </a:r>
          </a:p>
          <a:p>
            <a:endParaRPr lang="fr-FR" sz="1400" dirty="0" smtClean="0"/>
          </a:p>
          <a:p>
            <a:r>
              <a:rPr lang="fr-FR" sz="1400" dirty="0" smtClean="0"/>
              <a:t>============================================================</a:t>
            </a:r>
          </a:p>
          <a:p>
            <a:endParaRPr lang="fr-FR" sz="1400" dirty="0" smtClean="0"/>
          </a:p>
          <a:p>
            <a:r>
              <a:rPr lang="fr-FR" sz="1400" dirty="0" smtClean="0"/>
              <a:t>   </a:t>
            </a:r>
            <a:r>
              <a:rPr lang="fr-FR" sz="1400" dirty="0" err="1" smtClean="0"/>
              <a:t>Individual</a:t>
            </a:r>
            <a:r>
              <a:rPr lang="fr-FR" sz="1400" dirty="0" smtClean="0"/>
              <a:t> Site </a:t>
            </a:r>
            <a:r>
              <a:rPr lang="fr-FR" sz="1400" dirty="0" err="1" smtClean="0"/>
              <a:t>estimates</a:t>
            </a:r>
            <a:r>
              <a:rPr lang="fr-FR" sz="1400" dirty="0" smtClean="0"/>
              <a:t> of &lt;p1&gt; </a:t>
            </a:r>
          </a:p>
          <a:p>
            <a:r>
              <a:rPr lang="fr-FR" sz="1400" dirty="0" smtClean="0"/>
              <a:t>                Site               </a:t>
            </a:r>
            <a:r>
              <a:rPr lang="fr-FR" sz="1400" dirty="0" err="1" smtClean="0"/>
              <a:t>estimate</a:t>
            </a:r>
            <a:r>
              <a:rPr lang="fr-FR" sz="1400" dirty="0" smtClean="0"/>
              <a:t>  Std.err   95% </a:t>
            </a:r>
            <a:r>
              <a:rPr lang="fr-FR" sz="1400" dirty="0" err="1" smtClean="0"/>
              <a:t>conf</a:t>
            </a:r>
            <a:r>
              <a:rPr lang="fr-FR" sz="1400" dirty="0" smtClean="0"/>
              <a:t>. </a:t>
            </a:r>
            <a:r>
              <a:rPr lang="fr-FR" sz="1400" dirty="0" err="1" smtClean="0"/>
              <a:t>interval</a:t>
            </a:r>
            <a:endParaRPr lang="fr-FR" sz="1400" dirty="0" smtClean="0"/>
          </a:p>
          <a:p>
            <a:r>
              <a:rPr lang="fr-FR" sz="1400" dirty="0" smtClean="0"/>
              <a:t>p1              1 site 1          :  0.6016   0.0673     0.4654 -  0.7236</a:t>
            </a:r>
          </a:p>
          <a:p>
            <a:r>
              <a:rPr lang="fr-FR" sz="1400" dirty="0" smtClean="0"/>
              <a:t>p2              1 site 1          :  0.8835   0.0446     0.7643 -  0.9467</a:t>
            </a:r>
          </a:p>
          <a:p>
            <a:r>
              <a:rPr lang="fr-FR" sz="1400" dirty="0" smtClean="0"/>
              <a:t>p3              1 site 1          :  0.9211   0.0378     0.8081 -  0.9701</a:t>
            </a:r>
          </a:p>
          <a:p>
            <a:endParaRPr lang="fr-FR" sz="1400" dirty="0" smtClean="0"/>
          </a:p>
          <a:p>
            <a:r>
              <a:rPr lang="fr-FR" sz="1400" dirty="0" smtClean="0"/>
              <a:t>============================================================</a:t>
            </a:r>
          </a:p>
          <a:p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 DERIVED </a:t>
            </a:r>
            <a:r>
              <a:rPr lang="fr-FR" sz="1400" dirty="0" err="1" smtClean="0"/>
              <a:t>parameter</a:t>
            </a:r>
            <a:r>
              <a:rPr lang="fr-FR" sz="1400" dirty="0" smtClean="0"/>
              <a:t> - Psi-</a:t>
            </a:r>
            <a:r>
              <a:rPr lang="fr-FR" sz="1400" dirty="0" err="1" smtClean="0"/>
              <a:t>conditional</a:t>
            </a:r>
            <a:r>
              <a:rPr lang="fr-FR" sz="1400" dirty="0" smtClean="0"/>
              <a:t> = [Pr(</a:t>
            </a:r>
            <a:r>
              <a:rPr lang="fr-FR" sz="1400" dirty="0" err="1" smtClean="0"/>
              <a:t>occ</a:t>
            </a:r>
            <a:r>
              <a:rPr lang="fr-FR" sz="1400" dirty="0" smtClean="0"/>
              <a:t> | </a:t>
            </a:r>
            <a:r>
              <a:rPr lang="fr-FR" sz="1400" dirty="0" err="1" smtClean="0"/>
              <a:t>detection</a:t>
            </a:r>
            <a:r>
              <a:rPr lang="fr-FR" sz="1400" dirty="0" smtClean="0"/>
              <a:t> </a:t>
            </a:r>
            <a:r>
              <a:rPr lang="fr-FR" sz="1400" dirty="0" err="1" smtClean="0"/>
              <a:t>history</a:t>
            </a:r>
            <a:r>
              <a:rPr lang="fr-FR" sz="1400" dirty="0" smtClean="0"/>
              <a:t>)]</a:t>
            </a:r>
          </a:p>
          <a:p>
            <a:endParaRPr lang="fr-FR" sz="1400" dirty="0" smtClean="0"/>
          </a:p>
          <a:p>
            <a:r>
              <a:rPr lang="fr-FR" sz="1400" dirty="0" smtClean="0"/>
              <a:t>        Site                     psi-</a:t>
            </a:r>
            <a:r>
              <a:rPr lang="fr-FR" sz="1400" dirty="0" err="1" smtClean="0"/>
              <a:t>cond</a:t>
            </a:r>
            <a:r>
              <a:rPr lang="fr-FR" sz="1400" dirty="0" smtClean="0"/>
              <a:t>  Std.err     95% </a:t>
            </a:r>
            <a:r>
              <a:rPr lang="fr-FR" sz="1400" dirty="0" err="1" smtClean="0"/>
              <a:t>conf</a:t>
            </a:r>
            <a:r>
              <a:rPr lang="fr-FR" sz="1400" dirty="0" smtClean="0"/>
              <a:t>. </a:t>
            </a:r>
            <a:r>
              <a:rPr lang="fr-FR" sz="1400" dirty="0" err="1" smtClean="0"/>
              <a:t>interval</a:t>
            </a:r>
            <a:endParaRPr lang="fr-FR" sz="1400" dirty="0" smtClean="0"/>
          </a:p>
          <a:p>
            <a:r>
              <a:rPr lang="fr-FR" sz="1400" dirty="0" smtClean="0"/>
              <a:t>     1   site 1                    1.0000  0.0000     1.0000 - 1.0000 </a:t>
            </a:r>
          </a:p>
          <a:p>
            <a:r>
              <a:rPr lang="fr-FR" sz="1400" dirty="0" smtClean="0"/>
              <a:t>     2   site 2                    1.0000  0.0000     1.0000 - 1.0000 </a:t>
            </a:r>
          </a:p>
          <a:p>
            <a:r>
              <a:rPr lang="fr-FR" sz="1400" dirty="0" smtClean="0"/>
              <a:t>     3   site 3                    1.0000  0.0000     1.0000 - 1.0000 </a:t>
            </a:r>
          </a:p>
          <a:p>
            <a:endParaRPr lang="fr-FR" sz="1400" dirty="0" smtClean="0"/>
          </a:p>
          <a:p>
            <a:r>
              <a:rPr lang="fr-FR" sz="1400" dirty="0" smtClean="0"/>
              <a:t>     8   site 8                    1.0000  0.0000     1.0000 - 1.0000 </a:t>
            </a:r>
          </a:p>
          <a:p>
            <a:r>
              <a:rPr lang="fr-FR" sz="1400" dirty="0" smtClean="0"/>
              <a:t>     9   site 9                    0.0114  0.0083     0.0027 - 0.0464 </a:t>
            </a:r>
          </a:p>
          <a:p>
            <a:r>
              <a:rPr lang="fr-FR" sz="1400" dirty="0" smtClean="0"/>
              <a:t>    10  site 10                    1.0000  0.0000     1.0000 - 1.0000 </a:t>
            </a:r>
          </a:p>
          <a:p>
            <a:r>
              <a:rPr lang="fr-FR" sz="1400" dirty="0" smtClean="0"/>
              <a:t>    11  site 11                    0.0114  0.0062     0.0039 - 0.0328 </a:t>
            </a:r>
          </a:p>
          <a:p>
            <a:r>
              <a:rPr lang="fr-FR" sz="1400" dirty="0" smtClean="0"/>
              <a:t>    12  site 12                    1.0000  0.0000     1.0000 - 1.0000 </a:t>
            </a:r>
            <a:endParaRPr lang="fr-FR"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partielle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Tester si les </a:t>
            </a:r>
            <a:r>
              <a:rPr lang="fr-FR" dirty="0" err="1" smtClean="0"/>
              <a:t>probas</a:t>
            </a:r>
            <a:r>
              <a:rPr lang="fr-FR" dirty="0" smtClean="0"/>
              <a:t> d’occupation dépendent de </a:t>
            </a:r>
            <a:r>
              <a:rPr lang="fr-FR" dirty="0" err="1" smtClean="0"/>
              <a:t>covariables</a:t>
            </a:r>
            <a:r>
              <a:rPr lang="fr-FR" dirty="0" smtClean="0"/>
              <a:t> dépendant de chaque site</a:t>
            </a:r>
          </a:p>
          <a:p>
            <a:pPr lvl="1"/>
            <a:r>
              <a:rPr lang="fr-FR" dirty="0" smtClean="0"/>
              <a:t>Nb terriers de lapins</a:t>
            </a:r>
          </a:p>
          <a:p>
            <a:r>
              <a:rPr lang="fr-FR" dirty="0" smtClean="0"/>
              <a:t>Tester si les </a:t>
            </a:r>
            <a:r>
              <a:rPr lang="fr-FR" dirty="0" err="1" smtClean="0"/>
              <a:t>probas</a:t>
            </a:r>
            <a:r>
              <a:rPr lang="fr-FR" dirty="0" smtClean="0"/>
              <a:t> de détection de chaque visite dépendent des conditions météo</a:t>
            </a:r>
          </a:p>
          <a:p>
            <a:pPr lvl="1"/>
            <a:r>
              <a:rPr lang="fr-FR" dirty="0" smtClean="0"/>
              <a:t>Température, vent, nuages</a:t>
            </a:r>
            <a:endParaRPr lang="fr-FR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 r="29722" b="15719"/>
          <a:stretch>
            <a:fillRect/>
          </a:stretch>
        </p:blipFill>
        <p:spPr bwMode="auto">
          <a:xfrm>
            <a:off x="0" y="0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1043608" y="3068960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2409013"/>
            <a:ext cx="5940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CUSTOM : pour inclure des </a:t>
            </a:r>
            <a:r>
              <a:rPr lang="fr-FR" dirty="0" err="1" smtClean="0"/>
              <a:t>covariables</a:t>
            </a:r>
            <a:r>
              <a:rPr lang="fr-FR" dirty="0" smtClean="0"/>
              <a:t> dans l’analyse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6"/>
            <a:endCxn id="4" idx="1"/>
          </p:cNvCxnSpPr>
          <p:nvPr/>
        </p:nvCxnSpPr>
        <p:spPr>
          <a:xfrm flipV="1">
            <a:off x="2627784" y="2593679"/>
            <a:ext cx="576064" cy="58329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 r="29722" b="19657"/>
          <a:stretch>
            <a:fillRect/>
          </a:stretch>
        </p:blipFill>
        <p:spPr bwMode="auto">
          <a:xfrm>
            <a:off x="0" y="0"/>
            <a:ext cx="9144000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1043608" y="3068960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2409013"/>
            <a:ext cx="5940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CUSTOM : pour inclure des </a:t>
            </a:r>
            <a:r>
              <a:rPr lang="fr-FR" dirty="0" err="1" smtClean="0"/>
              <a:t>covariables</a:t>
            </a:r>
            <a:r>
              <a:rPr lang="fr-FR" dirty="0" smtClean="0"/>
              <a:t> dans l’analyse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6"/>
            <a:endCxn id="4" idx="1"/>
          </p:cNvCxnSpPr>
          <p:nvPr/>
        </p:nvCxnSpPr>
        <p:spPr>
          <a:xfrm flipV="1">
            <a:off x="2627784" y="2593679"/>
            <a:ext cx="576064" cy="58329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6804248" y="2924944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319464" y="5877272"/>
            <a:ext cx="482453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Click-droit: </a:t>
            </a:r>
            <a:r>
              <a:rPr lang="fr-FR" dirty="0" err="1" smtClean="0"/>
              <a:t>Add</a:t>
            </a:r>
            <a:r>
              <a:rPr lang="fr-FR" dirty="0" smtClean="0"/>
              <a:t> Col : ajouter colonne </a:t>
            </a:r>
          </a:p>
          <a:p>
            <a:r>
              <a:rPr lang="fr-FR" dirty="0" smtClean="0"/>
              <a:t>(a2) = </a:t>
            </a:r>
            <a:r>
              <a:rPr lang="fr-FR" dirty="0" err="1" smtClean="0"/>
              <a:t>covariable</a:t>
            </a:r>
            <a:r>
              <a:rPr lang="fr-FR" dirty="0" smtClean="0"/>
              <a:t> de site (terriers lapins) C1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2"/>
            <a:endCxn id="7" idx="0"/>
          </p:cNvCxnSpPr>
          <p:nvPr/>
        </p:nvCxnSpPr>
        <p:spPr>
          <a:xfrm flipH="1">
            <a:off x="6731732" y="3032956"/>
            <a:ext cx="72516" cy="28443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 r="29722" b="15719"/>
          <a:stretch>
            <a:fillRect/>
          </a:stretch>
        </p:blipFill>
        <p:spPr bwMode="auto">
          <a:xfrm>
            <a:off x="0" y="0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0" y="2060848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03848" y="2409013"/>
            <a:ext cx="594015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Renommer le </a:t>
            </a:r>
            <a:r>
              <a:rPr lang="fr-FR" dirty="0" err="1" smtClean="0"/>
              <a:t>modele</a:t>
            </a:r>
            <a:r>
              <a:rPr lang="fr-FR" dirty="0" smtClean="0"/>
              <a:t> Psi(</a:t>
            </a:r>
            <a:r>
              <a:rPr lang="fr-FR" dirty="0" err="1" smtClean="0"/>
              <a:t>cov</a:t>
            </a:r>
            <a:r>
              <a:rPr lang="fr-FR" dirty="0" smtClean="0"/>
              <a:t> site), p(.)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6"/>
            <a:endCxn id="4" idx="1"/>
          </p:cNvCxnSpPr>
          <p:nvPr/>
        </p:nvCxnSpPr>
        <p:spPr>
          <a:xfrm>
            <a:off x="1584176" y="2168860"/>
            <a:ext cx="1619672" cy="4248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 r="38850" b="17688"/>
          <a:stretch>
            <a:fillRect/>
          </a:stretch>
        </p:blipFill>
        <p:spPr bwMode="auto">
          <a:xfrm>
            <a:off x="0" y="0"/>
            <a:ext cx="795637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3851920" y="620688"/>
            <a:ext cx="864096" cy="100811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427984" y="1772816"/>
            <a:ext cx="30243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deltaAIC</a:t>
            </a:r>
            <a:r>
              <a:rPr lang="fr-FR" dirty="0" smtClean="0"/>
              <a:t> = si ce nombre est &gt;2, alors il y a une différence significative entre 2 modèles et celui avec la plus petite AIC est préféré</a:t>
            </a:r>
          </a:p>
          <a:p>
            <a:r>
              <a:rPr lang="fr-FR" dirty="0" smtClean="0">
                <a:sym typeface="Wingdings" pitchFamily="2" charset="2"/>
              </a:rPr>
              <a:t> </a:t>
            </a:r>
            <a:r>
              <a:rPr lang="fr-FR" b="1" dirty="0" smtClean="0">
                <a:sym typeface="Wingdings" pitchFamily="2" charset="2"/>
              </a:rPr>
              <a:t>Model </a:t>
            </a:r>
            <a:r>
              <a:rPr lang="fr-FR" b="1" dirty="0" err="1" smtClean="0">
                <a:sym typeface="Wingdings" pitchFamily="2" charset="2"/>
              </a:rPr>
              <a:t>survey</a:t>
            </a:r>
            <a:r>
              <a:rPr lang="fr-FR" b="1" dirty="0" smtClean="0">
                <a:sym typeface="Wingdings" pitchFamily="2" charset="2"/>
              </a:rPr>
              <a:t>-</a:t>
            </a:r>
            <a:r>
              <a:rPr lang="fr-FR" b="1" dirty="0" err="1" smtClean="0">
                <a:sym typeface="Wingdings" pitchFamily="2" charset="2"/>
              </a:rPr>
              <a:t>specific</a:t>
            </a:r>
            <a:r>
              <a:rPr lang="fr-FR" b="1" dirty="0" smtClean="0">
                <a:sym typeface="Wingdings" pitchFamily="2" charset="2"/>
              </a:rPr>
              <a:t> </a:t>
            </a:r>
            <a:r>
              <a:rPr lang="fr-FR" dirty="0" smtClean="0">
                <a:sym typeface="Wingdings" pitchFamily="2" charset="2"/>
              </a:rPr>
              <a:t>nettement meilleur que le modèle Constant P et </a:t>
            </a:r>
            <a:r>
              <a:rPr lang="fr-FR" b="1" dirty="0" smtClean="0">
                <a:sym typeface="Wingdings" pitchFamily="2" charset="2"/>
              </a:rPr>
              <a:t>celui avec les terriers de lapins</a:t>
            </a:r>
            <a:endParaRPr lang="fr-FR" b="1" dirty="0"/>
          </a:p>
        </p:txBody>
      </p:sp>
      <p:cxnSp>
        <p:nvCxnSpPr>
          <p:cNvPr id="5" name="Connecteur droit avec flèche 4"/>
          <p:cNvCxnSpPr>
            <a:stCxn id="3" idx="4"/>
            <a:endCxn id="4" idx="0"/>
          </p:cNvCxnSpPr>
          <p:nvPr/>
        </p:nvCxnSpPr>
        <p:spPr>
          <a:xfrm>
            <a:off x="4283968" y="1628800"/>
            <a:ext cx="1656184" cy="14401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908720"/>
            <a:ext cx="849694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/>
              <a:t>Custom Model:</a:t>
            </a:r>
          </a:p>
          <a:p>
            <a:endParaRPr lang="fr-FR" sz="1200" dirty="0" smtClean="0"/>
          </a:p>
          <a:p>
            <a:r>
              <a:rPr lang="fr-FR" sz="1200" dirty="0" err="1" smtClean="0"/>
              <a:t>Number</a:t>
            </a:r>
            <a:r>
              <a:rPr lang="fr-FR" sz="1200" dirty="0" smtClean="0"/>
              <a:t> of </a:t>
            </a:r>
            <a:r>
              <a:rPr lang="fr-FR" sz="1200" dirty="0" err="1" smtClean="0"/>
              <a:t>parameters</a:t>
            </a:r>
            <a:r>
              <a:rPr lang="fr-FR" sz="1200" dirty="0" smtClean="0"/>
              <a:t>           = 3</a:t>
            </a:r>
          </a:p>
          <a:p>
            <a:r>
              <a:rPr lang="fr-FR" sz="1200" dirty="0" err="1" smtClean="0"/>
              <a:t>Number</a:t>
            </a:r>
            <a:r>
              <a:rPr lang="fr-FR" sz="1200" dirty="0" smtClean="0"/>
              <a:t> of </a:t>
            </a:r>
            <a:r>
              <a:rPr lang="fr-FR" sz="1200" dirty="0" err="1" smtClean="0"/>
              <a:t>significant</a:t>
            </a:r>
            <a:r>
              <a:rPr lang="fr-FR" sz="1200" dirty="0" smtClean="0"/>
              <a:t> digits   =   8.1</a:t>
            </a:r>
          </a:p>
          <a:p>
            <a:endParaRPr lang="fr-FR" sz="1200" dirty="0" smtClean="0"/>
          </a:p>
          <a:p>
            <a:r>
              <a:rPr lang="fr-FR" sz="1200" dirty="0" smtClean="0"/>
              <a:t>Model has been fit </a:t>
            </a:r>
            <a:r>
              <a:rPr lang="fr-FR" sz="1200" dirty="0" err="1" smtClean="0"/>
              <a:t>using</a:t>
            </a:r>
            <a:r>
              <a:rPr lang="fr-FR" sz="1200" dirty="0" smtClean="0"/>
              <a:t> the </a:t>
            </a:r>
            <a:r>
              <a:rPr lang="fr-FR" sz="1200" dirty="0" err="1" smtClean="0"/>
              <a:t>logistic</a:t>
            </a:r>
            <a:r>
              <a:rPr lang="fr-FR" sz="1200" dirty="0" smtClean="0"/>
              <a:t> </a:t>
            </a:r>
            <a:r>
              <a:rPr lang="fr-FR" sz="1200" dirty="0" err="1" smtClean="0"/>
              <a:t>link</a:t>
            </a:r>
            <a:r>
              <a:rPr lang="fr-FR" sz="1200" dirty="0" smtClean="0"/>
              <a:t>.</a:t>
            </a:r>
          </a:p>
          <a:p>
            <a:endParaRPr lang="fr-FR" sz="1200" dirty="0" smtClean="0"/>
          </a:p>
          <a:p>
            <a:endParaRPr lang="fr-FR" sz="1200" dirty="0" smtClean="0"/>
          </a:p>
          <a:p>
            <a:r>
              <a:rPr lang="fr-FR" sz="1200" dirty="0" err="1" smtClean="0"/>
              <a:t>Number</a:t>
            </a:r>
            <a:r>
              <a:rPr lang="fr-FR" sz="1200" dirty="0" smtClean="0"/>
              <a:t> of </a:t>
            </a:r>
            <a:r>
              <a:rPr lang="fr-FR" sz="1200" dirty="0" err="1" smtClean="0"/>
              <a:t>parameters</a:t>
            </a:r>
            <a:r>
              <a:rPr lang="fr-FR" sz="1200" dirty="0" smtClean="0"/>
              <a:t>           = 3</a:t>
            </a:r>
          </a:p>
          <a:p>
            <a:r>
              <a:rPr lang="fr-FR" sz="1200" dirty="0" err="1" smtClean="0"/>
              <a:t>Number</a:t>
            </a:r>
            <a:r>
              <a:rPr lang="fr-FR" sz="1200" dirty="0" smtClean="0"/>
              <a:t> of 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calls           = 89</a:t>
            </a:r>
          </a:p>
          <a:p>
            <a:r>
              <a:rPr lang="fr-FR" sz="1200" dirty="0" smtClean="0"/>
              <a:t>-2log(</a:t>
            </a:r>
            <a:r>
              <a:rPr lang="fr-FR" sz="1200" dirty="0" err="1" smtClean="0"/>
              <a:t>likelihood</a:t>
            </a:r>
            <a:r>
              <a:rPr lang="fr-FR" sz="1200" dirty="0" smtClean="0"/>
              <a:t>)              = 231.3472</a:t>
            </a:r>
          </a:p>
          <a:p>
            <a:r>
              <a:rPr lang="fr-FR" sz="1200" dirty="0" smtClean="0"/>
              <a:t>AIC                            = 237.3472</a:t>
            </a:r>
          </a:p>
          <a:p>
            <a:r>
              <a:rPr lang="fr-FR" sz="1200" dirty="0" err="1" smtClean="0"/>
              <a:t>LikeNRSig</a:t>
            </a:r>
            <a:r>
              <a:rPr lang="fr-FR" sz="1200" dirty="0" smtClean="0"/>
              <a:t>=6 </a:t>
            </a:r>
            <a:r>
              <a:rPr lang="fr-FR" sz="1200" dirty="0" err="1" smtClean="0"/>
              <a:t>eps</a:t>
            </a:r>
            <a:r>
              <a:rPr lang="fr-FR" sz="1200" dirty="0" smtClean="0"/>
              <a:t>=0.01 ETA=1e-013</a:t>
            </a:r>
          </a:p>
          <a:p>
            <a:endParaRPr lang="fr-FR" sz="1200" dirty="0" smtClean="0"/>
          </a:p>
          <a:p>
            <a:r>
              <a:rPr lang="fr-FR" sz="1200" dirty="0" err="1" smtClean="0"/>
              <a:t>Untransformed</a:t>
            </a:r>
            <a:r>
              <a:rPr lang="fr-FR" sz="1200" dirty="0" smtClean="0"/>
              <a:t> </a:t>
            </a:r>
            <a:r>
              <a:rPr lang="fr-FR" sz="1200" dirty="0" err="1" smtClean="0"/>
              <a:t>Estimates</a:t>
            </a:r>
            <a:r>
              <a:rPr lang="fr-FR" sz="1200" dirty="0" smtClean="0"/>
              <a:t> of coefficients for </a:t>
            </a:r>
            <a:r>
              <a:rPr lang="fr-FR" sz="1200" dirty="0" err="1" smtClean="0"/>
              <a:t>covariates</a:t>
            </a:r>
            <a:r>
              <a:rPr lang="fr-FR" sz="1200" dirty="0" smtClean="0"/>
              <a:t> (</a:t>
            </a:r>
            <a:r>
              <a:rPr lang="fr-FR" sz="1200" dirty="0" err="1" smtClean="0"/>
              <a:t>Beta's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======================================================================</a:t>
            </a:r>
          </a:p>
          <a:p>
            <a:r>
              <a:rPr lang="fr-FR" sz="1200" dirty="0" smtClean="0"/>
              <a:t>                                          </a:t>
            </a:r>
            <a:r>
              <a:rPr lang="fr-FR" sz="1200" dirty="0" err="1" smtClean="0"/>
              <a:t>estimate</a:t>
            </a:r>
            <a:r>
              <a:rPr lang="fr-FR" sz="1200" dirty="0" smtClean="0"/>
              <a:t>    </a:t>
            </a:r>
            <a:r>
              <a:rPr lang="fr-FR" sz="1200" dirty="0" err="1" smtClean="0"/>
              <a:t>std.error</a:t>
            </a:r>
            <a:endParaRPr lang="fr-FR" sz="1200" dirty="0" smtClean="0"/>
          </a:p>
          <a:p>
            <a:r>
              <a:rPr lang="fr-FR" sz="1200" dirty="0" smtClean="0"/>
              <a:t>A1   psi                              :   0.968608    0.310608</a:t>
            </a:r>
          </a:p>
          <a:p>
            <a:r>
              <a:rPr lang="fr-FR" sz="1200" dirty="0" smtClean="0"/>
              <a:t>A2   </a:t>
            </a:r>
            <a:r>
              <a:rPr lang="fr-FR" sz="1200" dirty="0" err="1" smtClean="0"/>
              <a:t>psi.C1</a:t>
            </a:r>
            <a:r>
              <a:rPr lang="fr-FR" sz="1200" dirty="0" smtClean="0"/>
              <a:t>                           :   0.189801    0.176696</a:t>
            </a:r>
          </a:p>
          <a:p>
            <a:r>
              <a:rPr lang="fr-FR" sz="1200" dirty="0" smtClean="0"/>
              <a:t>B1   p1                               :   1.373441    0.208197</a:t>
            </a:r>
          </a:p>
          <a:p>
            <a:endParaRPr lang="fr-FR" sz="1200" dirty="0" smtClean="0"/>
          </a:p>
          <a:p>
            <a:r>
              <a:rPr lang="fr-FR" sz="1200" dirty="0" smtClean="0"/>
              <a:t>============================================================</a:t>
            </a:r>
          </a:p>
          <a:p>
            <a:endParaRPr lang="fr-FR" sz="1200" dirty="0" smtClean="0"/>
          </a:p>
          <a:p>
            <a:r>
              <a:rPr lang="fr-FR" sz="1200" dirty="0" smtClean="0"/>
              <a:t>   </a:t>
            </a:r>
            <a:r>
              <a:rPr lang="fr-FR" sz="1200" dirty="0" err="1" smtClean="0"/>
              <a:t>Individual</a:t>
            </a:r>
            <a:r>
              <a:rPr lang="fr-FR" sz="1200" dirty="0" smtClean="0"/>
              <a:t> Site </a:t>
            </a:r>
            <a:r>
              <a:rPr lang="fr-FR" sz="1200" dirty="0" err="1" smtClean="0"/>
              <a:t>estimates</a:t>
            </a:r>
            <a:r>
              <a:rPr lang="fr-FR" sz="1200" dirty="0" smtClean="0"/>
              <a:t> of &lt;psi&gt; </a:t>
            </a:r>
          </a:p>
          <a:p>
            <a:r>
              <a:rPr lang="fr-FR" sz="1200" dirty="0" smtClean="0"/>
              <a:t>                Site               </a:t>
            </a:r>
            <a:r>
              <a:rPr lang="fr-FR" sz="1200" dirty="0" err="1" smtClean="0"/>
              <a:t>estimate</a:t>
            </a:r>
            <a:r>
              <a:rPr lang="fr-FR" sz="1200" dirty="0" smtClean="0"/>
              <a:t>  Std.err   95% </a:t>
            </a:r>
            <a:r>
              <a:rPr lang="fr-FR" sz="1200" dirty="0" err="1" smtClean="0"/>
              <a:t>conf</a:t>
            </a:r>
            <a:r>
              <a:rPr lang="fr-FR" sz="1200" dirty="0" smtClean="0"/>
              <a:t>. </a:t>
            </a:r>
            <a:r>
              <a:rPr lang="fr-FR" sz="1200" dirty="0" err="1" smtClean="0"/>
              <a:t>interval</a:t>
            </a:r>
            <a:endParaRPr lang="fr-FR" sz="1200" dirty="0" smtClean="0"/>
          </a:p>
          <a:p>
            <a:r>
              <a:rPr lang="fr-FR" sz="1200" dirty="0" smtClean="0"/>
              <a:t>psi             1 site 1          :  0.7248   0.0619     0.5890 -  0.8288</a:t>
            </a:r>
          </a:p>
          <a:p>
            <a:r>
              <a:rPr lang="fr-FR" sz="1200" dirty="0" smtClean="0"/>
              <a:t>psi             2 site 2          :  0.8719   0.0926     0.5726 -  0.9719</a:t>
            </a:r>
          </a:p>
          <a:p>
            <a:r>
              <a:rPr lang="fr-FR" sz="1200" dirty="0" smtClean="0"/>
              <a:t>psi             3 site 3          :  0.7610   0.0545     0.6390 -  0.8514</a:t>
            </a:r>
          </a:p>
          <a:p>
            <a:r>
              <a:rPr lang="fr-FR" sz="1200" dirty="0" smtClean="0"/>
              <a:t>psi             4 site 4          :  0.7938   0.0624     0.6457 -  0.8905</a:t>
            </a:r>
          </a:p>
          <a:p>
            <a:r>
              <a:rPr lang="fr-FR" sz="1200" dirty="0" smtClean="0"/>
              <a:t>psi             5 site 5          :  0.8719   0.0926     0.5726 -  0.9719</a:t>
            </a:r>
            <a:endParaRPr lang="fr-FR" sz="1200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Résultats </a:t>
            </a: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/ terriers lapins, Survey-</a:t>
            </a: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specific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940152" y="342900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d’occupation d’un site varie en fonction du nombre de terriers de lapins selon la relation </a:t>
            </a:r>
          </a:p>
          <a:p>
            <a:r>
              <a:rPr lang="fr-FR" b="1" dirty="0" smtClean="0">
                <a:solidFill>
                  <a:srgbClr val="92D050"/>
                </a:solidFill>
              </a:rPr>
              <a:t>Psi = A2x(nb terriers) + A1 </a:t>
            </a:r>
            <a:r>
              <a:rPr lang="fr-FR" b="1" dirty="0" smtClean="0">
                <a:solidFill>
                  <a:srgbClr val="FF0000"/>
                </a:solidFill>
              </a:rPr>
              <a:t>(échelle </a:t>
            </a:r>
            <a:r>
              <a:rPr lang="fr-FR" b="1" dirty="0" err="1" smtClean="0">
                <a:solidFill>
                  <a:srgbClr val="FF0000"/>
                </a:solidFill>
              </a:rPr>
              <a:t>logit</a:t>
            </a:r>
            <a:r>
              <a:rPr lang="fr-FR" b="1" dirty="0" smtClean="0">
                <a:solidFill>
                  <a:srgbClr val="FF0000"/>
                </a:solidFill>
              </a:rPr>
              <a:t>)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652120" y="5229200"/>
            <a:ext cx="2808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Valeurs des </a:t>
            </a:r>
            <a:r>
              <a:rPr lang="fr-FR" b="1" dirty="0" err="1" smtClean="0">
                <a:solidFill>
                  <a:srgbClr val="FF0000"/>
                </a:solidFill>
              </a:rPr>
              <a:t>Probas</a:t>
            </a:r>
            <a:r>
              <a:rPr lang="fr-FR" b="1" dirty="0" smtClean="0">
                <a:solidFill>
                  <a:srgbClr val="FF0000"/>
                </a:solidFill>
              </a:rPr>
              <a:t> d’occupation de chaque site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(à comparer avec EXCEL en copiant via </a:t>
            </a:r>
            <a:r>
              <a:rPr lang="fr-FR" dirty="0" err="1" smtClean="0">
                <a:solidFill>
                  <a:srgbClr val="FF0000"/>
                </a:solidFill>
              </a:rPr>
              <a:t>TextPad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7" name="Graphique 6"/>
          <p:cNvGraphicFramePr/>
          <p:nvPr/>
        </p:nvGraphicFramePr>
        <p:xfrm>
          <a:off x="4355976" y="692697"/>
          <a:ext cx="4572000" cy="288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536" y="908720"/>
            <a:ext cx="84969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1200" dirty="0" smtClean="0"/>
          </a:p>
          <a:p>
            <a:r>
              <a:rPr lang="fr-FR" sz="1200" dirty="0" smtClean="0"/>
              <a:t>============================================================</a:t>
            </a:r>
          </a:p>
          <a:p>
            <a:endParaRPr lang="fr-FR" sz="1200" dirty="0" smtClean="0"/>
          </a:p>
          <a:p>
            <a:r>
              <a:rPr lang="fr-FR" sz="1200" dirty="0" smtClean="0"/>
              <a:t>   </a:t>
            </a:r>
            <a:r>
              <a:rPr lang="fr-FR" sz="1200" dirty="0" err="1" smtClean="0"/>
              <a:t>Individual</a:t>
            </a:r>
            <a:r>
              <a:rPr lang="fr-FR" sz="1200" dirty="0" smtClean="0"/>
              <a:t> Site </a:t>
            </a:r>
            <a:r>
              <a:rPr lang="fr-FR" sz="1200" dirty="0" err="1" smtClean="0"/>
              <a:t>estimates</a:t>
            </a:r>
            <a:r>
              <a:rPr lang="fr-FR" sz="1200" dirty="0" smtClean="0"/>
              <a:t> of &lt;p1&gt; </a:t>
            </a:r>
          </a:p>
          <a:p>
            <a:r>
              <a:rPr lang="fr-FR" sz="1200" dirty="0" smtClean="0"/>
              <a:t>                Site               </a:t>
            </a:r>
            <a:r>
              <a:rPr lang="fr-FR" sz="1200" dirty="0" err="1" smtClean="0"/>
              <a:t>estimate</a:t>
            </a:r>
            <a:r>
              <a:rPr lang="fr-FR" sz="1200" dirty="0" smtClean="0"/>
              <a:t>  Std.err   95% </a:t>
            </a:r>
            <a:r>
              <a:rPr lang="fr-FR" sz="1200" dirty="0" err="1" smtClean="0"/>
              <a:t>conf</a:t>
            </a:r>
            <a:r>
              <a:rPr lang="fr-FR" sz="1200" dirty="0" smtClean="0"/>
              <a:t>. </a:t>
            </a:r>
            <a:r>
              <a:rPr lang="fr-FR" sz="1200" dirty="0" err="1" smtClean="0"/>
              <a:t>interval</a:t>
            </a:r>
            <a:endParaRPr lang="fr-FR" sz="1200" dirty="0" smtClean="0"/>
          </a:p>
          <a:p>
            <a:r>
              <a:rPr lang="fr-FR" sz="1200" dirty="0" smtClean="0"/>
              <a:t>p1              1 site 1          :  0.7979   0.0336     0.7242 -  0.8559</a:t>
            </a:r>
          </a:p>
          <a:p>
            <a:r>
              <a:rPr lang="fr-FR" sz="1200" dirty="0" smtClean="0"/>
              <a:t>p2              1 site 1          :  0.7979   0.0336     0.7242 -  0.8559</a:t>
            </a:r>
          </a:p>
          <a:p>
            <a:r>
              <a:rPr lang="fr-FR" sz="1200" dirty="0" smtClean="0"/>
              <a:t>p3              1 site 1          :  0.7979   0.0336     0.7242 -  0.8559</a:t>
            </a:r>
          </a:p>
          <a:p>
            <a:endParaRPr lang="fr-FR" sz="1200" dirty="0" smtClean="0"/>
          </a:p>
          <a:p>
            <a:r>
              <a:rPr lang="fr-FR" sz="1200" dirty="0" smtClean="0"/>
              <a:t>============================================================</a:t>
            </a:r>
          </a:p>
          <a:p>
            <a:endParaRPr lang="fr-FR" sz="1200" dirty="0" smtClean="0"/>
          </a:p>
          <a:p>
            <a:endParaRPr lang="fr-FR" sz="1200" dirty="0" smtClean="0"/>
          </a:p>
          <a:p>
            <a:r>
              <a:rPr lang="fr-FR" sz="1200" dirty="0" smtClean="0"/>
              <a:t> DERIVED </a:t>
            </a:r>
            <a:r>
              <a:rPr lang="fr-FR" sz="1200" dirty="0" err="1" smtClean="0"/>
              <a:t>parameter</a:t>
            </a:r>
            <a:r>
              <a:rPr lang="fr-FR" sz="1200" dirty="0" smtClean="0"/>
              <a:t> - Psi-</a:t>
            </a:r>
            <a:r>
              <a:rPr lang="fr-FR" sz="1200" dirty="0" err="1" smtClean="0"/>
              <a:t>conditional</a:t>
            </a:r>
            <a:r>
              <a:rPr lang="fr-FR" sz="1200" dirty="0" smtClean="0"/>
              <a:t> = [Pr(</a:t>
            </a:r>
            <a:r>
              <a:rPr lang="fr-FR" sz="1200" dirty="0" err="1" smtClean="0"/>
              <a:t>occ</a:t>
            </a:r>
            <a:r>
              <a:rPr lang="fr-FR" sz="1200" dirty="0" smtClean="0"/>
              <a:t> | </a:t>
            </a:r>
            <a:r>
              <a:rPr lang="fr-FR" sz="1200" dirty="0" err="1" smtClean="0"/>
              <a:t>detection</a:t>
            </a:r>
            <a:r>
              <a:rPr lang="fr-FR" sz="1200" dirty="0" smtClean="0"/>
              <a:t> </a:t>
            </a:r>
            <a:r>
              <a:rPr lang="fr-FR" sz="1200" dirty="0" err="1" smtClean="0"/>
              <a:t>history</a:t>
            </a:r>
            <a:r>
              <a:rPr lang="fr-FR" sz="1200" dirty="0" smtClean="0"/>
              <a:t>)]</a:t>
            </a:r>
          </a:p>
          <a:p>
            <a:endParaRPr lang="fr-FR" sz="1200" dirty="0" smtClean="0"/>
          </a:p>
          <a:p>
            <a:r>
              <a:rPr lang="fr-FR" sz="1200" dirty="0" smtClean="0"/>
              <a:t>        Site                     psi-</a:t>
            </a:r>
            <a:r>
              <a:rPr lang="fr-FR" sz="1200" dirty="0" err="1" smtClean="0"/>
              <a:t>cond</a:t>
            </a:r>
            <a:r>
              <a:rPr lang="fr-FR" sz="1200" dirty="0" smtClean="0"/>
              <a:t>  Std.err     95% </a:t>
            </a:r>
            <a:r>
              <a:rPr lang="fr-FR" sz="1200" dirty="0" err="1" smtClean="0"/>
              <a:t>conf</a:t>
            </a:r>
            <a:r>
              <a:rPr lang="fr-FR" sz="1200" dirty="0" smtClean="0"/>
              <a:t>. </a:t>
            </a:r>
            <a:r>
              <a:rPr lang="fr-FR" sz="1200" dirty="0" err="1" smtClean="0"/>
              <a:t>interval</a:t>
            </a:r>
            <a:endParaRPr lang="fr-FR" sz="1200" dirty="0" smtClean="0"/>
          </a:p>
          <a:p>
            <a:r>
              <a:rPr lang="fr-FR" sz="1200" dirty="0" smtClean="0"/>
              <a:t>     1   site 1                    1.0000  0.0000     1.0000 - 1.0000 </a:t>
            </a:r>
          </a:p>
          <a:p>
            <a:r>
              <a:rPr lang="fr-FR" sz="1200" dirty="0" smtClean="0"/>
              <a:t>     2   site 2                    1.0000  0.0000     1.0000 - 1.0000 </a:t>
            </a:r>
          </a:p>
          <a:p>
            <a:r>
              <a:rPr lang="fr-FR" sz="1200" dirty="0" smtClean="0"/>
              <a:t>     3   site 3                    1.0000  0.0000     1.0000 - 1.0000 </a:t>
            </a:r>
          </a:p>
          <a:p>
            <a:r>
              <a:rPr lang="fr-FR" sz="1200" dirty="0" smtClean="0"/>
              <a:t>     4   site 4                    1.0000  0.0000     1.0000 - 1.0000 </a:t>
            </a:r>
          </a:p>
          <a:p>
            <a:r>
              <a:rPr lang="fr-FR" sz="1200" dirty="0" smtClean="0"/>
              <a:t>     5   site 5                    1.0000  0.0000     1.0000 - 1.0000 </a:t>
            </a:r>
          </a:p>
          <a:p>
            <a:r>
              <a:rPr lang="fr-FR" sz="1200" dirty="0" smtClean="0"/>
              <a:t>     6   site 6                    1.0000  0.0000     1.0000 - 1.0000</a:t>
            </a:r>
            <a:endParaRPr lang="fr-FR" sz="1200" dirty="0"/>
          </a:p>
        </p:txBody>
      </p:sp>
      <p:sp>
        <p:nvSpPr>
          <p:cNvPr id="3" name="Titre 1"/>
          <p:cNvSpPr txBox="1">
            <a:spLocks/>
          </p:cNvSpPr>
          <p:nvPr/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Résultats </a:t>
            </a: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/ terriers lapins, Survey-</a:t>
            </a: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specific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364088" y="1700808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d’au moins un individu = 79% </a:t>
            </a:r>
            <a:r>
              <a:rPr lang="fr-FR" dirty="0" smtClean="0">
                <a:solidFill>
                  <a:srgbClr val="FF0000"/>
                </a:solidFill>
              </a:rPr>
              <a:t>(identique sur toutes les visites)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2" cstate="print"/>
          <a:srcRect r="29722" b="18672"/>
          <a:stretch>
            <a:fillRect/>
          </a:stretch>
        </p:blipFill>
        <p:spPr bwMode="auto">
          <a:xfrm>
            <a:off x="0" y="0"/>
            <a:ext cx="9144000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e 3"/>
          <p:cNvSpPr/>
          <p:nvPr/>
        </p:nvSpPr>
        <p:spPr>
          <a:xfrm>
            <a:off x="0" y="3212976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2123728" y="2420888"/>
            <a:ext cx="4392488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CUSTOM : pour inclure des </a:t>
            </a:r>
            <a:r>
              <a:rPr lang="fr-FR" dirty="0" err="1" smtClean="0"/>
              <a:t>covariables</a:t>
            </a:r>
            <a:r>
              <a:rPr lang="fr-FR" dirty="0" smtClean="0"/>
              <a:t> dans l’analyse</a:t>
            </a:r>
            <a:endParaRPr lang="fr-FR" dirty="0"/>
          </a:p>
        </p:txBody>
      </p:sp>
      <p:cxnSp>
        <p:nvCxnSpPr>
          <p:cNvPr id="6" name="Connecteur droit avec flèche 5"/>
          <p:cNvCxnSpPr>
            <a:stCxn id="4" idx="6"/>
            <a:endCxn id="5" idx="1"/>
          </p:cNvCxnSpPr>
          <p:nvPr/>
        </p:nvCxnSpPr>
        <p:spPr>
          <a:xfrm flipV="1">
            <a:off x="1584176" y="2744054"/>
            <a:ext cx="539552" cy="57693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6"/>
          <p:cNvSpPr/>
          <p:nvPr/>
        </p:nvSpPr>
        <p:spPr>
          <a:xfrm>
            <a:off x="6804248" y="3212976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4319464" y="5877272"/>
            <a:ext cx="482453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Click-droit: </a:t>
            </a:r>
            <a:r>
              <a:rPr lang="fr-FR" dirty="0" err="1" smtClean="0"/>
              <a:t>Add</a:t>
            </a:r>
            <a:r>
              <a:rPr lang="fr-FR" dirty="0" smtClean="0"/>
              <a:t> Col : ajouter colonne </a:t>
            </a:r>
          </a:p>
        </p:txBody>
      </p:sp>
      <p:cxnSp>
        <p:nvCxnSpPr>
          <p:cNvPr id="9" name="Connecteur droit avec flèche 8"/>
          <p:cNvCxnSpPr>
            <a:stCxn id="7" idx="2"/>
            <a:endCxn id="8" idx="0"/>
          </p:cNvCxnSpPr>
          <p:nvPr/>
        </p:nvCxnSpPr>
        <p:spPr>
          <a:xfrm flipH="1">
            <a:off x="6731732" y="3320988"/>
            <a:ext cx="72516" cy="25562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7452320" y="908720"/>
            <a:ext cx="1008112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3923928" y="1412776"/>
            <a:ext cx="255679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Onglet DETECTION pour </a:t>
            </a:r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covariate</a:t>
            </a:r>
            <a:endParaRPr lang="fr-FR" dirty="0"/>
          </a:p>
        </p:txBody>
      </p:sp>
      <p:cxnSp>
        <p:nvCxnSpPr>
          <p:cNvPr id="17" name="Connecteur droit avec flèche 16"/>
          <p:cNvCxnSpPr>
            <a:stCxn id="15" idx="2"/>
            <a:endCxn id="16" idx="0"/>
          </p:cNvCxnSpPr>
          <p:nvPr/>
        </p:nvCxnSpPr>
        <p:spPr>
          <a:xfrm flipH="1">
            <a:off x="5202324" y="1052736"/>
            <a:ext cx="2249996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7499350" cy="146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		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</a:t>
            </a:r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60800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608004" y="5247202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608004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3880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Principe de </a:t>
            </a:r>
            <a:r>
              <a:rPr lang="fr-FR" sz="3000" b="1" dirty="0"/>
              <a:t>la méthode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0" y="0"/>
            <a:ext cx="78520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saison unique</a:t>
            </a:r>
            <a:endParaRPr lang="fr-FR" sz="3800" b="1" dirty="0"/>
          </a:p>
        </p:txBody>
      </p:sp>
      <p:sp>
        <p:nvSpPr>
          <p:cNvPr id="28" name="ZoneTexte 27"/>
          <p:cNvSpPr txBox="1"/>
          <p:nvPr/>
        </p:nvSpPr>
        <p:spPr>
          <a:xfrm>
            <a:off x="2836447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1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4860032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2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 r="29722" b="14735"/>
          <a:stretch>
            <a:fillRect/>
          </a:stretch>
        </p:blipFill>
        <p:spPr bwMode="auto">
          <a:xfrm>
            <a:off x="0" y="0"/>
            <a:ext cx="9144000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6588224" y="620688"/>
            <a:ext cx="1008112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059832" y="1124744"/>
            <a:ext cx="25567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INIT</a:t>
            </a:r>
            <a:endParaRPr lang="fr-FR" dirty="0"/>
          </a:p>
        </p:txBody>
      </p:sp>
      <p:cxnSp>
        <p:nvCxnSpPr>
          <p:cNvPr id="5" name="Connecteur droit avec flèche 4"/>
          <p:cNvCxnSpPr>
            <a:stCxn id="3" idx="2"/>
            <a:endCxn id="4" idx="0"/>
          </p:cNvCxnSpPr>
          <p:nvPr/>
        </p:nvCxnSpPr>
        <p:spPr>
          <a:xfrm flipH="1">
            <a:off x="4338228" y="764704"/>
            <a:ext cx="2249996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/>
          <p:cNvSpPr/>
          <p:nvPr/>
        </p:nvSpPr>
        <p:spPr>
          <a:xfrm>
            <a:off x="7020272" y="1700808"/>
            <a:ext cx="1008112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3491880" y="2204864"/>
            <a:ext cx="255679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covariate</a:t>
            </a:r>
            <a:r>
              <a:rPr lang="fr-FR" dirty="0" smtClean="0"/>
              <a:t> = température lors des suivis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2"/>
            <a:endCxn id="7" idx="0"/>
          </p:cNvCxnSpPr>
          <p:nvPr/>
        </p:nvCxnSpPr>
        <p:spPr>
          <a:xfrm flipH="1">
            <a:off x="4770276" y="1844824"/>
            <a:ext cx="2249996" cy="3600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2" cstate="print"/>
          <a:srcRect r="31737" b="16532"/>
          <a:stretch>
            <a:fillRect/>
          </a:stretch>
        </p:blipFill>
        <p:spPr bwMode="auto">
          <a:xfrm>
            <a:off x="0" y="0"/>
            <a:ext cx="8881839" cy="610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llipse 4"/>
          <p:cNvSpPr/>
          <p:nvPr/>
        </p:nvSpPr>
        <p:spPr>
          <a:xfrm>
            <a:off x="0" y="2060848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203848" y="2409013"/>
            <a:ext cx="475252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Renommer le </a:t>
            </a:r>
            <a:r>
              <a:rPr lang="fr-FR" dirty="0" err="1" smtClean="0"/>
              <a:t>modele</a:t>
            </a:r>
            <a:r>
              <a:rPr lang="fr-FR" dirty="0" smtClean="0"/>
              <a:t> Psi(.), p(TEMPERATURE)</a:t>
            </a:r>
            <a:endParaRPr lang="fr-FR" dirty="0"/>
          </a:p>
        </p:txBody>
      </p:sp>
      <p:cxnSp>
        <p:nvCxnSpPr>
          <p:cNvPr id="7" name="Connecteur droit avec flèche 6"/>
          <p:cNvCxnSpPr>
            <a:stCxn id="5" idx="6"/>
            <a:endCxn id="6" idx="1"/>
          </p:cNvCxnSpPr>
          <p:nvPr/>
        </p:nvCxnSpPr>
        <p:spPr>
          <a:xfrm>
            <a:off x="1584176" y="2168860"/>
            <a:ext cx="1619672" cy="42481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 r="38850" b="16704"/>
          <a:stretch>
            <a:fillRect/>
          </a:stretch>
        </p:blipFill>
        <p:spPr bwMode="auto">
          <a:xfrm>
            <a:off x="0" y="0"/>
            <a:ext cx="7956376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Résultats </a:t>
            </a: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constante, P (</a:t>
            </a: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temperature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980728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err="1" smtClean="0"/>
              <a:t>Number</a:t>
            </a:r>
            <a:r>
              <a:rPr lang="fr-FR" sz="1200" dirty="0" smtClean="0"/>
              <a:t> of </a:t>
            </a:r>
            <a:r>
              <a:rPr lang="fr-FR" sz="1200" dirty="0" err="1" smtClean="0"/>
              <a:t>parameters</a:t>
            </a:r>
            <a:r>
              <a:rPr lang="fr-FR" sz="1200" dirty="0" smtClean="0"/>
              <a:t>           = 3</a:t>
            </a:r>
          </a:p>
          <a:p>
            <a:r>
              <a:rPr lang="fr-FR" sz="1200" dirty="0" err="1" smtClean="0"/>
              <a:t>Number</a:t>
            </a:r>
            <a:r>
              <a:rPr lang="fr-FR" sz="1200" dirty="0" smtClean="0"/>
              <a:t> of 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calls           = 97</a:t>
            </a:r>
          </a:p>
          <a:p>
            <a:r>
              <a:rPr lang="fr-FR" sz="1200" dirty="0" smtClean="0"/>
              <a:t>-2log(</a:t>
            </a:r>
            <a:r>
              <a:rPr lang="fr-FR" sz="1200" dirty="0" err="1" smtClean="0"/>
              <a:t>likelihood</a:t>
            </a:r>
            <a:r>
              <a:rPr lang="fr-FR" sz="1200" dirty="0" smtClean="0"/>
              <a:t>)              = 232.5858</a:t>
            </a:r>
          </a:p>
          <a:p>
            <a:r>
              <a:rPr lang="fr-FR" sz="1200" dirty="0" smtClean="0"/>
              <a:t>AIC                            = 238.5858</a:t>
            </a:r>
          </a:p>
          <a:p>
            <a:r>
              <a:rPr lang="fr-FR" sz="1200" dirty="0" err="1" smtClean="0"/>
              <a:t>LikeNRSig</a:t>
            </a:r>
            <a:r>
              <a:rPr lang="fr-FR" sz="1200" dirty="0" smtClean="0"/>
              <a:t>=6 </a:t>
            </a:r>
            <a:r>
              <a:rPr lang="fr-FR" sz="1200" dirty="0" err="1" smtClean="0"/>
              <a:t>eps</a:t>
            </a:r>
            <a:r>
              <a:rPr lang="fr-FR" sz="1200" dirty="0" smtClean="0"/>
              <a:t>=0.01 ETA=1e-013</a:t>
            </a:r>
          </a:p>
          <a:p>
            <a:endParaRPr lang="fr-FR" sz="1200" dirty="0" smtClean="0"/>
          </a:p>
          <a:p>
            <a:r>
              <a:rPr lang="fr-FR" sz="1200" dirty="0" err="1" smtClean="0"/>
              <a:t>Untransformed</a:t>
            </a:r>
            <a:r>
              <a:rPr lang="fr-FR" sz="1200" dirty="0" smtClean="0"/>
              <a:t> </a:t>
            </a:r>
            <a:r>
              <a:rPr lang="fr-FR" sz="1200" dirty="0" err="1" smtClean="0"/>
              <a:t>Estimates</a:t>
            </a:r>
            <a:r>
              <a:rPr lang="fr-FR" sz="1200" dirty="0" smtClean="0"/>
              <a:t> of coefficients for </a:t>
            </a:r>
            <a:r>
              <a:rPr lang="fr-FR" sz="1200" dirty="0" err="1" smtClean="0"/>
              <a:t>covariates</a:t>
            </a:r>
            <a:r>
              <a:rPr lang="fr-FR" sz="1200" dirty="0" smtClean="0"/>
              <a:t> (</a:t>
            </a:r>
            <a:r>
              <a:rPr lang="fr-FR" sz="1200" dirty="0" err="1" smtClean="0"/>
              <a:t>Beta's</a:t>
            </a:r>
            <a:r>
              <a:rPr lang="fr-FR" sz="1200" dirty="0" smtClean="0"/>
              <a:t>)</a:t>
            </a:r>
          </a:p>
          <a:p>
            <a:r>
              <a:rPr lang="fr-FR" sz="1200" dirty="0" smtClean="0"/>
              <a:t>======================================================================</a:t>
            </a:r>
          </a:p>
          <a:p>
            <a:r>
              <a:rPr lang="fr-FR" sz="1200" dirty="0" smtClean="0"/>
              <a:t>                                          </a:t>
            </a:r>
            <a:r>
              <a:rPr lang="fr-FR" sz="1200" dirty="0" err="1" smtClean="0"/>
              <a:t>estimate</a:t>
            </a:r>
            <a:r>
              <a:rPr lang="fr-FR" sz="1200" dirty="0" smtClean="0"/>
              <a:t>    </a:t>
            </a:r>
            <a:r>
              <a:rPr lang="fr-FR" sz="1200" dirty="0" err="1" smtClean="0"/>
              <a:t>std.error</a:t>
            </a:r>
            <a:endParaRPr lang="fr-FR" sz="1200" dirty="0" smtClean="0"/>
          </a:p>
          <a:p>
            <a:r>
              <a:rPr lang="fr-FR" sz="1200" dirty="0" smtClean="0"/>
              <a:t>A1   psi                              :   1.166714    0.285467</a:t>
            </a:r>
          </a:p>
          <a:p>
            <a:r>
              <a:rPr lang="fr-FR" sz="1200" dirty="0" smtClean="0"/>
              <a:t>B1   p1                               :   2.908984    1.395854</a:t>
            </a:r>
          </a:p>
          <a:p>
            <a:r>
              <a:rPr lang="fr-FR" sz="1200" dirty="0" smtClean="0"/>
              <a:t>B2   p1.SampCov1                      :  -0.066005    0.059059</a:t>
            </a:r>
          </a:p>
          <a:p>
            <a:endParaRPr lang="fr-FR" sz="1200" dirty="0" smtClean="0"/>
          </a:p>
          <a:p>
            <a:r>
              <a:rPr lang="fr-FR" sz="1200" dirty="0" smtClean="0"/>
              <a:t>============================================================</a:t>
            </a:r>
          </a:p>
          <a:p>
            <a:endParaRPr lang="fr-FR" sz="1200" dirty="0" smtClean="0"/>
          </a:p>
          <a:p>
            <a:r>
              <a:rPr lang="fr-FR" sz="1200" dirty="0" smtClean="0"/>
              <a:t>   </a:t>
            </a:r>
            <a:r>
              <a:rPr lang="fr-FR" sz="1200" dirty="0" err="1" smtClean="0"/>
              <a:t>Individual</a:t>
            </a:r>
            <a:r>
              <a:rPr lang="fr-FR" sz="1200" dirty="0" smtClean="0"/>
              <a:t> Site </a:t>
            </a:r>
            <a:r>
              <a:rPr lang="fr-FR" sz="1200" dirty="0" err="1" smtClean="0"/>
              <a:t>estimates</a:t>
            </a:r>
            <a:r>
              <a:rPr lang="fr-FR" sz="1200" dirty="0" smtClean="0"/>
              <a:t> of &lt;psi&gt; </a:t>
            </a:r>
          </a:p>
          <a:p>
            <a:r>
              <a:rPr lang="fr-FR" sz="1200" dirty="0" smtClean="0"/>
              <a:t>                Site               </a:t>
            </a:r>
            <a:r>
              <a:rPr lang="fr-FR" sz="1200" dirty="0" err="1" smtClean="0"/>
              <a:t>estimate</a:t>
            </a:r>
            <a:r>
              <a:rPr lang="fr-FR" sz="1200" dirty="0" smtClean="0"/>
              <a:t>  Std.err   95% </a:t>
            </a:r>
            <a:r>
              <a:rPr lang="fr-FR" sz="1200" dirty="0" err="1" smtClean="0"/>
              <a:t>conf</a:t>
            </a:r>
            <a:r>
              <a:rPr lang="fr-FR" sz="1200" dirty="0" smtClean="0"/>
              <a:t>. </a:t>
            </a:r>
            <a:r>
              <a:rPr lang="fr-FR" sz="1200" dirty="0" err="1" smtClean="0"/>
              <a:t>interval</a:t>
            </a:r>
            <a:endParaRPr lang="fr-FR" sz="1200" dirty="0" smtClean="0"/>
          </a:p>
          <a:p>
            <a:r>
              <a:rPr lang="fr-FR" sz="1200" dirty="0" smtClean="0"/>
              <a:t>psi             1 site 1          :  0.7626   0.0517     0.6473 -  0.8489</a:t>
            </a:r>
          </a:p>
          <a:p>
            <a:endParaRPr lang="fr-FR" sz="1200" dirty="0" smtClean="0"/>
          </a:p>
          <a:p>
            <a:r>
              <a:rPr lang="fr-FR" sz="1200" dirty="0" smtClean="0"/>
              <a:t>============================================================</a:t>
            </a:r>
          </a:p>
          <a:p>
            <a:endParaRPr lang="fr-FR" sz="1200" dirty="0" smtClean="0"/>
          </a:p>
          <a:p>
            <a:r>
              <a:rPr lang="fr-FR" sz="1200" dirty="0" smtClean="0"/>
              <a:t>   </a:t>
            </a:r>
            <a:r>
              <a:rPr lang="fr-FR" sz="1200" dirty="0" err="1" smtClean="0"/>
              <a:t>Individual</a:t>
            </a:r>
            <a:r>
              <a:rPr lang="fr-FR" sz="1200" dirty="0" smtClean="0"/>
              <a:t> Site </a:t>
            </a:r>
            <a:r>
              <a:rPr lang="fr-FR" sz="1200" dirty="0" err="1" smtClean="0"/>
              <a:t>estimates</a:t>
            </a:r>
            <a:r>
              <a:rPr lang="fr-FR" sz="1200" dirty="0" smtClean="0"/>
              <a:t> of &lt;p1&gt; </a:t>
            </a:r>
          </a:p>
          <a:p>
            <a:r>
              <a:rPr lang="fr-FR" sz="1200" dirty="0" smtClean="0"/>
              <a:t>                Site               </a:t>
            </a:r>
            <a:r>
              <a:rPr lang="fr-FR" sz="1200" dirty="0" err="1" smtClean="0"/>
              <a:t>estimate</a:t>
            </a:r>
            <a:r>
              <a:rPr lang="fr-FR" sz="1200" dirty="0" smtClean="0"/>
              <a:t>  Std.err   95% </a:t>
            </a:r>
            <a:r>
              <a:rPr lang="fr-FR" sz="1200" dirty="0" err="1" smtClean="0"/>
              <a:t>conf</a:t>
            </a:r>
            <a:r>
              <a:rPr lang="fr-FR" sz="1200" dirty="0" smtClean="0"/>
              <a:t>. </a:t>
            </a:r>
            <a:r>
              <a:rPr lang="fr-FR" sz="1200" dirty="0" err="1" smtClean="0"/>
              <a:t>interval</a:t>
            </a:r>
            <a:endParaRPr lang="fr-FR" sz="1200" dirty="0" smtClean="0"/>
          </a:p>
          <a:p>
            <a:r>
              <a:rPr lang="fr-FR" sz="1200" dirty="0" smtClean="0"/>
              <a:t>p1              1 site 1          :  0.8190   0.0361     0.7373 -  0.8795</a:t>
            </a:r>
          </a:p>
          <a:p>
            <a:r>
              <a:rPr lang="fr-FR" sz="1200" dirty="0" smtClean="0"/>
              <a:t>p1              2 site 2          :  0.8141   0.0347     0.7363 -  0.8729</a:t>
            </a:r>
          </a:p>
          <a:p>
            <a:r>
              <a:rPr lang="fr-FR" sz="1200" dirty="0" smtClean="0"/>
              <a:t>p1              3 site 3          :  0.8039   0.0333     0.7305 -  0.8611</a:t>
            </a:r>
          </a:p>
          <a:p>
            <a:r>
              <a:rPr lang="fr-FR" sz="1200" dirty="0" smtClean="0"/>
              <a:t>p1              4 site 4          :  0.7954   0.0337     0.7214 -  0.8537</a:t>
            </a:r>
          </a:p>
          <a:p>
            <a:r>
              <a:rPr lang="fr-FR" sz="1200" dirty="0" smtClean="0"/>
              <a:t>p1              5 site 5          :  0.7878   0.0356     0.7098 -  0.8493</a:t>
            </a:r>
          </a:p>
          <a:p>
            <a:r>
              <a:rPr lang="fr-FR" sz="1200" dirty="0" smtClean="0"/>
              <a:t>p1              6 site 6          :  0.7911   0.0346     0.7152 -  0.8509</a:t>
            </a:r>
          </a:p>
          <a:p>
            <a:r>
              <a:rPr lang="fr-FR" sz="1200" dirty="0" smtClean="0"/>
              <a:t>p1              7 site 7          :  0.8675   0.0579     0.7093 -  0.9462</a:t>
            </a:r>
            <a:endParaRPr lang="fr-FR" sz="1200" dirty="0"/>
          </a:p>
        </p:txBody>
      </p:sp>
      <p:sp>
        <p:nvSpPr>
          <p:cNvPr id="4" name="ZoneTexte 3"/>
          <p:cNvSpPr txBox="1"/>
          <p:nvPr/>
        </p:nvSpPr>
        <p:spPr>
          <a:xfrm>
            <a:off x="4788024" y="3933056"/>
            <a:ext cx="351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d’occupation d’un site = 76%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716016" y="5085184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Détail des </a:t>
            </a:r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sur chaque site à chaque visite (fonction de la température)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Suite analyses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Tester les autres </a:t>
            </a:r>
            <a:r>
              <a:rPr lang="fr-FR" dirty="0" err="1" smtClean="0"/>
              <a:t>covariables</a:t>
            </a:r>
            <a:r>
              <a:rPr lang="fr-FR" dirty="0" smtClean="0"/>
              <a:t> liées aux visites (vent et nuages)</a:t>
            </a:r>
          </a:p>
          <a:p>
            <a:r>
              <a:rPr lang="fr-FR" dirty="0" smtClean="0"/>
              <a:t>Tester un modèle occupation (terriers) et </a:t>
            </a:r>
            <a:r>
              <a:rPr lang="fr-FR" dirty="0" err="1" smtClean="0"/>
              <a:t>detection</a:t>
            </a:r>
            <a:r>
              <a:rPr lang="fr-FR" dirty="0" smtClean="0"/>
              <a:t> (</a:t>
            </a:r>
            <a:r>
              <a:rPr lang="fr-FR" dirty="0" err="1" smtClean="0"/>
              <a:t>survey</a:t>
            </a:r>
            <a:r>
              <a:rPr lang="fr-FR" dirty="0" smtClean="0"/>
              <a:t>-</a:t>
            </a:r>
            <a:r>
              <a:rPr lang="fr-FR" dirty="0" err="1" smtClean="0"/>
              <a:t>specific</a:t>
            </a:r>
            <a:r>
              <a:rPr lang="fr-FR" dirty="0" smtClean="0"/>
              <a:t>)</a:t>
            </a:r>
            <a:endParaRPr lang="fr-FR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254" t="6516" r="34975" b="43281"/>
          <a:stretch>
            <a:fillRect/>
          </a:stretch>
        </p:blipFill>
        <p:spPr bwMode="auto">
          <a:xfrm>
            <a:off x="0" y="1124744"/>
            <a:ext cx="7776864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36164" t="5704" r="30630" b="67718"/>
          <a:stretch>
            <a:fillRect/>
          </a:stretch>
        </p:blipFill>
        <p:spPr bwMode="auto">
          <a:xfrm>
            <a:off x="4211960" y="4221088"/>
            <a:ext cx="432048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>
          <a:xfrm>
            <a:off x="3995936" y="1268760"/>
            <a:ext cx="1008112" cy="28803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6300192" y="692696"/>
            <a:ext cx="255679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INIT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6" idx="6"/>
            <a:endCxn id="7" idx="2"/>
          </p:cNvCxnSpPr>
          <p:nvPr/>
        </p:nvCxnSpPr>
        <p:spPr>
          <a:xfrm flipV="1">
            <a:off x="5004048" y="1062028"/>
            <a:ext cx="2574540" cy="3507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4716016" y="1916832"/>
            <a:ext cx="1296144" cy="93610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300192" y="3212976"/>
            <a:ext cx="2556792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Full-</a:t>
            </a:r>
            <a:r>
              <a:rPr lang="fr-FR" dirty="0" err="1" smtClean="0"/>
              <a:t>identity</a:t>
            </a:r>
            <a:r>
              <a:rPr lang="fr-FR" dirty="0" smtClean="0"/>
              <a:t>: chaque relevé a une estimation propre</a:t>
            </a:r>
            <a:endParaRPr lang="fr-FR" dirty="0"/>
          </a:p>
        </p:txBody>
      </p:sp>
      <p:cxnSp>
        <p:nvCxnSpPr>
          <p:cNvPr id="11" name="Connecteur droit avec flèche 10"/>
          <p:cNvCxnSpPr>
            <a:stCxn id="9" idx="6"/>
            <a:endCxn id="10" idx="0"/>
          </p:cNvCxnSpPr>
          <p:nvPr/>
        </p:nvCxnSpPr>
        <p:spPr>
          <a:xfrm>
            <a:off x="6012160" y="2384884"/>
            <a:ext cx="1566428" cy="8280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4427984" y="4509120"/>
            <a:ext cx="1584176" cy="216024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319464" y="5877272"/>
            <a:ext cx="4824536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Click-droit: </a:t>
            </a:r>
            <a:r>
              <a:rPr lang="fr-FR" dirty="0" err="1" smtClean="0"/>
              <a:t>Add</a:t>
            </a:r>
            <a:r>
              <a:rPr lang="fr-FR" dirty="0" smtClean="0"/>
              <a:t> Col : ajouter colonne </a:t>
            </a:r>
          </a:p>
          <a:p>
            <a:r>
              <a:rPr lang="fr-FR" dirty="0" smtClean="0"/>
              <a:t>(a2) = </a:t>
            </a:r>
            <a:r>
              <a:rPr lang="fr-FR" dirty="0" err="1" smtClean="0"/>
              <a:t>covariable</a:t>
            </a:r>
            <a:r>
              <a:rPr lang="fr-FR" dirty="0" smtClean="0"/>
              <a:t> de site (terriers lapins) C1</a:t>
            </a:r>
            <a:endParaRPr lang="fr-FR" dirty="0"/>
          </a:p>
        </p:txBody>
      </p:sp>
      <p:cxnSp>
        <p:nvCxnSpPr>
          <p:cNvPr id="20" name="Connecteur droit avec flèche 19"/>
          <p:cNvCxnSpPr>
            <a:stCxn id="18" idx="6"/>
            <a:endCxn id="19" idx="0"/>
          </p:cNvCxnSpPr>
          <p:nvPr/>
        </p:nvCxnSpPr>
        <p:spPr>
          <a:xfrm>
            <a:off x="6012160" y="4617132"/>
            <a:ext cx="719572" cy="12601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/>
              <a:t>modèle occupation (terriers) et </a:t>
            </a:r>
            <a:r>
              <a:rPr lang="fr-FR" sz="2800" dirty="0" err="1" smtClean="0"/>
              <a:t>detection</a:t>
            </a:r>
            <a:r>
              <a:rPr lang="fr-FR" sz="2800" dirty="0" smtClean="0"/>
              <a:t> (</a:t>
            </a:r>
            <a:r>
              <a:rPr lang="fr-FR" sz="2800" dirty="0" err="1" smtClean="0"/>
              <a:t>survey</a:t>
            </a:r>
            <a:r>
              <a:rPr lang="fr-FR" sz="2800" dirty="0" smtClean="0"/>
              <a:t>-</a:t>
            </a:r>
            <a:r>
              <a:rPr lang="fr-FR" sz="2800" dirty="0" err="1" smtClean="0"/>
              <a:t>specific</a:t>
            </a:r>
            <a:r>
              <a:rPr lang="fr-FR" sz="2800" dirty="0" smtClean="0"/>
              <a:t>)</a:t>
            </a:r>
            <a:endParaRPr lang="fr-FR" sz="28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643" t="9469" r="19479" b="34422"/>
          <a:stretch>
            <a:fillRect/>
          </a:stretch>
        </p:blipFill>
        <p:spPr bwMode="auto">
          <a:xfrm>
            <a:off x="0" y="0"/>
            <a:ext cx="8979736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llipse 2"/>
          <p:cNvSpPr/>
          <p:nvPr/>
        </p:nvSpPr>
        <p:spPr>
          <a:xfrm>
            <a:off x="4355976" y="764704"/>
            <a:ext cx="864096" cy="1008112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932040" y="3501008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 pitchFamily="2" charset="2"/>
              </a:rPr>
              <a:t> </a:t>
            </a:r>
            <a:r>
              <a:rPr lang="fr-FR" b="1" dirty="0" smtClean="0">
                <a:sym typeface="Wingdings" pitchFamily="2" charset="2"/>
              </a:rPr>
              <a:t>Model </a:t>
            </a:r>
            <a:r>
              <a:rPr lang="fr-FR" b="1" dirty="0" err="1" smtClean="0">
                <a:sym typeface="Wingdings" pitchFamily="2" charset="2"/>
              </a:rPr>
              <a:t>survey</a:t>
            </a:r>
            <a:r>
              <a:rPr lang="fr-FR" b="1" dirty="0" smtClean="0">
                <a:sym typeface="Wingdings" pitchFamily="2" charset="2"/>
              </a:rPr>
              <a:t>-</a:t>
            </a:r>
            <a:r>
              <a:rPr lang="fr-FR" b="1" dirty="0" err="1" smtClean="0">
                <a:sym typeface="Wingdings" pitchFamily="2" charset="2"/>
              </a:rPr>
              <a:t>specific</a:t>
            </a:r>
            <a:r>
              <a:rPr lang="fr-FR" b="1" dirty="0" smtClean="0">
                <a:sym typeface="Wingdings" pitchFamily="2" charset="2"/>
              </a:rPr>
              <a:t> </a:t>
            </a:r>
            <a:r>
              <a:rPr lang="fr-FR" dirty="0" smtClean="0">
                <a:sym typeface="Wingdings" pitchFamily="2" charset="2"/>
              </a:rPr>
              <a:t>nettement meilleur que tous les autres, sauf le dernier modèle (psi(terriers) p(</a:t>
            </a:r>
            <a:r>
              <a:rPr lang="fr-FR" dirty="0" err="1" smtClean="0">
                <a:sym typeface="Wingdings" pitchFamily="2" charset="2"/>
              </a:rPr>
              <a:t>survey</a:t>
            </a:r>
            <a:r>
              <a:rPr lang="fr-FR" dirty="0" smtClean="0">
                <a:sym typeface="Wingdings" pitchFamily="2" charset="2"/>
              </a:rPr>
              <a:t>-</a:t>
            </a:r>
            <a:r>
              <a:rPr lang="fr-FR" dirty="0" err="1" smtClean="0">
                <a:sym typeface="Wingdings" pitchFamily="2" charset="2"/>
              </a:rPr>
              <a:t>sp</a:t>
            </a:r>
            <a:r>
              <a:rPr lang="fr-FR" dirty="0" smtClean="0">
                <a:sym typeface="Wingdings" pitchFamily="2" charset="2"/>
              </a:rPr>
              <a:t>), qui n’est pas discernable statistiquement, mais pas meilleur</a:t>
            </a:r>
            <a:endParaRPr lang="fr-FR" b="1" dirty="0"/>
          </a:p>
        </p:txBody>
      </p:sp>
      <p:cxnSp>
        <p:nvCxnSpPr>
          <p:cNvPr id="5" name="Connecteur droit avec flèche 4"/>
          <p:cNvCxnSpPr>
            <a:stCxn id="3" idx="4"/>
            <a:endCxn id="4" idx="0"/>
          </p:cNvCxnSpPr>
          <p:nvPr/>
        </p:nvCxnSpPr>
        <p:spPr>
          <a:xfrm>
            <a:off x="4788024" y="1772816"/>
            <a:ext cx="1656184" cy="17281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706090"/>
          </a:xfrm>
        </p:spPr>
        <p:txBody>
          <a:bodyPr>
            <a:noAutofit/>
          </a:bodyPr>
          <a:lstStyle/>
          <a:p>
            <a:r>
              <a:rPr lang="fr-FR" sz="2800" dirty="0" smtClean="0"/>
              <a:t>Pour aller plus loin que les </a:t>
            </a:r>
            <a:r>
              <a:rPr lang="fr-FR" sz="2800" dirty="0" err="1" smtClean="0"/>
              <a:t>presence</a:t>
            </a:r>
            <a:r>
              <a:rPr lang="fr-FR" sz="2800" dirty="0" smtClean="0"/>
              <a:t>-absence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Estimation d’abondances: méthode de </a:t>
            </a:r>
            <a:r>
              <a:rPr lang="fr-FR" dirty="0" err="1" smtClean="0"/>
              <a:t>Royle</a:t>
            </a:r>
            <a:r>
              <a:rPr lang="fr-FR" dirty="0" smtClean="0"/>
              <a:t> N-mixture (2004)</a:t>
            </a:r>
          </a:p>
          <a:p>
            <a:r>
              <a:rPr lang="fr-FR" sz="2800" dirty="0" smtClean="0"/>
              <a:t>Données comme présence-absence mais avec des effectifs par visite</a:t>
            </a:r>
          </a:p>
          <a:p>
            <a:r>
              <a:rPr lang="fr-FR" sz="2800" dirty="0" smtClean="0"/>
              <a:t>Lambda = abondance par site (</a:t>
            </a:r>
            <a:r>
              <a:rPr lang="fr-FR" sz="2400" i="1" dirty="0" smtClean="0"/>
              <a:t>équivalent du taux d’occupation </a:t>
            </a:r>
            <a:r>
              <a:rPr lang="el-GR" sz="2400" i="1" dirty="0" smtClean="0"/>
              <a:t>Ψ</a:t>
            </a:r>
            <a:r>
              <a:rPr lang="fr-FR" sz="2800" dirty="0" smtClean="0"/>
              <a:t>)</a:t>
            </a:r>
          </a:p>
          <a:p>
            <a:r>
              <a:rPr lang="fr-FR" sz="2800" dirty="0" smtClean="0"/>
              <a:t>R = probabilité de détecter un individu (</a:t>
            </a:r>
            <a:r>
              <a:rPr lang="fr-FR" sz="2400" i="1" dirty="0" smtClean="0"/>
              <a:t>équivalent du taux de détection de l’espèce p</a:t>
            </a:r>
            <a:r>
              <a:rPr lang="fr-FR" sz="2800" dirty="0" smtClean="0"/>
              <a:t>)</a:t>
            </a:r>
          </a:p>
          <a:p>
            <a:endParaRPr lang="fr-FR" sz="2800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86" name="Picture 2"/>
          <p:cNvPicPr>
            <a:picLocks noChangeAspect="1" noChangeArrowheads="1"/>
          </p:cNvPicPr>
          <p:nvPr/>
        </p:nvPicPr>
        <p:blipFill>
          <a:blip r:embed="rId2" cstate="print"/>
          <a:srcRect r="39403" b="17688"/>
          <a:stretch>
            <a:fillRect/>
          </a:stretch>
        </p:blipFill>
        <p:spPr bwMode="auto">
          <a:xfrm>
            <a:off x="0" y="662588"/>
            <a:ext cx="788436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llipse 9"/>
          <p:cNvSpPr/>
          <p:nvPr/>
        </p:nvSpPr>
        <p:spPr>
          <a:xfrm>
            <a:off x="971600" y="2149113"/>
            <a:ext cx="2808312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4427984" y="2869193"/>
            <a:ext cx="4536504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Repeated</a:t>
            </a:r>
            <a:r>
              <a:rPr lang="fr-FR" sz="2400" b="1" dirty="0" smtClean="0"/>
              <a:t> count data (</a:t>
            </a:r>
            <a:r>
              <a:rPr lang="fr-FR" sz="2400" b="1" dirty="0" err="1" smtClean="0"/>
              <a:t>Royle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biometrics</a:t>
            </a:r>
            <a:r>
              <a:rPr lang="fr-FR" sz="2400" b="1" dirty="0" smtClean="0"/>
              <a:t>): </a:t>
            </a:r>
            <a:r>
              <a:rPr lang="fr-FR" sz="2400" dirty="0" smtClean="0"/>
              <a:t>modèle à utiliser pour des données d’</a:t>
            </a:r>
            <a:r>
              <a:rPr lang="fr-FR" sz="2400" b="1" dirty="0" smtClean="0"/>
              <a:t>abondances</a:t>
            </a:r>
            <a:endParaRPr lang="fr-FR" sz="2400" b="1" dirty="0"/>
          </a:p>
        </p:txBody>
      </p:sp>
      <p:cxnSp>
        <p:nvCxnSpPr>
          <p:cNvPr id="12" name="Connecteur droit avec flèche 11"/>
          <p:cNvCxnSpPr>
            <a:stCxn id="10" idx="4"/>
            <a:endCxn id="11" idx="1"/>
          </p:cNvCxnSpPr>
          <p:nvPr/>
        </p:nvCxnSpPr>
        <p:spPr>
          <a:xfrm>
            <a:off x="2375756" y="2509153"/>
            <a:ext cx="2052228" cy="9602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259632" y="5171708"/>
            <a:ext cx="6984776" cy="156966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Repeated</a:t>
            </a:r>
            <a:r>
              <a:rPr lang="fr-FR" sz="2400" b="1" dirty="0" smtClean="0"/>
              <a:t> count data (</a:t>
            </a:r>
            <a:r>
              <a:rPr lang="fr-FR" sz="2400" b="1" dirty="0" err="1" smtClean="0"/>
              <a:t>Royle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biometrics</a:t>
            </a:r>
            <a:r>
              <a:rPr lang="fr-FR" sz="2400" b="1" dirty="0" smtClean="0"/>
              <a:t>): </a:t>
            </a:r>
            <a:r>
              <a:rPr lang="fr-FR" sz="2400" dirty="0" smtClean="0"/>
              <a:t>attention: </a:t>
            </a:r>
            <a:r>
              <a:rPr lang="fr-FR" sz="2400" dirty="0" err="1" smtClean="0"/>
              <a:t>réinitiliser</a:t>
            </a:r>
            <a:r>
              <a:rPr lang="fr-FR" sz="2400" dirty="0" smtClean="0"/>
              <a:t> le tableau de sélection de modèles comme une nouvelle analyse car les modèles ne seront pas comparables avec ceux de </a:t>
            </a:r>
            <a:r>
              <a:rPr lang="fr-FR" sz="2400" dirty="0" err="1" smtClean="0"/>
              <a:t>presence</a:t>
            </a:r>
            <a:r>
              <a:rPr lang="fr-FR" sz="2400" dirty="0" smtClean="0"/>
              <a:t>/absence</a:t>
            </a:r>
            <a:endParaRPr lang="fr-FR" sz="2400" b="1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0"/>
            <a:ext cx="8229600" cy="7060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d’abondances: méthode de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Royle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N-mixture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r="38850" b="16704"/>
          <a:stretch>
            <a:fillRect/>
          </a:stretch>
        </p:blipFill>
        <p:spPr bwMode="auto">
          <a:xfrm>
            <a:off x="0" y="576064"/>
            <a:ext cx="7956376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2699792" y="3501008"/>
            <a:ext cx="5976664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Remplacer les données de présence/absence par les données d’abondance de lézards</a:t>
            </a:r>
            <a:endParaRPr lang="fr-FR" sz="2400" b="1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67544" y="0"/>
            <a:ext cx="8229600" cy="7060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d’abondances: méthode de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Royle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N-mixture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480131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</a:t>
            </a:r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60800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4" name="Ellipse 23"/>
          <p:cNvSpPr/>
          <p:nvPr/>
        </p:nvSpPr>
        <p:spPr>
          <a:xfrm>
            <a:off x="6624228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608004" y="5247202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608004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624228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624228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3880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Principe de </a:t>
            </a:r>
            <a:r>
              <a:rPr lang="fr-FR" sz="3000" b="1" dirty="0"/>
              <a:t>la méthode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0" y="0"/>
            <a:ext cx="78520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saison unique</a:t>
            </a:r>
            <a:endParaRPr lang="fr-FR" sz="38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836447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1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4860032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2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6876256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 r="29721" b="17688"/>
          <a:stretch>
            <a:fillRect/>
          </a:stretch>
        </p:blipFill>
        <p:spPr bwMode="auto">
          <a:xfrm>
            <a:off x="0" y="576064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>
            <a:off x="251520" y="3573016"/>
            <a:ext cx="5976664" cy="230832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Principe de la méthode de </a:t>
            </a:r>
            <a:r>
              <a:rPr lang="fr-FR" sz="2400" b="1" dirty="0" err="1" smtClean="0"/>
              <a:t>Royle</a:t>
            </a:r>
            <a:endParaRPr lang="fr-FR" sz="2400" b="1" dirty="0" smtClean="0"/>
          </a:p>
          <a:p>
            <a:r>
              <a:rPr lang="fr-FR" sz="2400" dirty="0" smtClean="0"/>
              <a:t>Lambda = abondance par site</a:t>
            </a:r>
          </a:p>
          <a:p>
            <a:r>
              <a:rPr lang="fr-FR" sz="2400" dirty="0" smtClean="0"/>
              <a:t>R = probabilité de détecter un individu</a:t>
            </a:r>
          </a:p>
          <a:p>
            <a:endParaRPr lang="fr-FR" sz="2400" dirty="0" smtClean="0"/>
          </a:p>
          <a:p>
            <a:r>
              <a:rPr lang="fr-FR" sz="2400" dirty="0" smtClean="0"/>
              <a:t>Modèle le plus simple: tout constant</a:t>
            </a:r>
          </a:p>
          <a:p>
            <a:r>
              <a:rPr lang="fr-FR" sz="2400" dirty="0" err="1" smtClean="0"/>
              <a:t>Lamba</a:t>
            </a:r>
            <a:r>
              <a:rPr lang="fr-FR" sz="2400" dirty="0" smtClean="0"/>
              <a:t>(.), r(.)</a:t>
            </a:r>
            <a:endParaRPr lang="fr-FR" sz="2400" dirty="0"/>
          </a:p>
        </p:txBody>
      </p:sp>
      <p:sp>
        <p:nvSpPr>
          <p:cNvPr id="4" name="Ellipse 3"/>
          <p:cNvSpPr/>
          <p:nvPr/>
        </p:nvSpPr>
        <p:spPr>
          <a:xfrm>
            <a:off x="4716016" y="6165304"/>
            <a:ext cx="1080120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67544" y="0"/>
            <a:ext cx="8229600" cy="7060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d’abondances: méthode de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Royle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N-mixture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1895" t="9469" r="27227" b="64938"/>
          <a:stretch>
            <a:fillRect/>
          </a:stretch>
        </p:blipFill>
        <p:spPr bwMode="auto">
          <a:xfrm>
            <a:off x="323528" y="836712"/>
            <a:ext cx="792088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457200" y="-27384"/>
            <a:ext cx="8229600" cy="7060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d’abondances: méthode de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Royle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N-mixture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56" y="2217053"/>
            <a:ext cx="83884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 smtClean="0"/>
              <a:t>Untransformed</a:t>
            </a:r>
            <a:r>
              <a:rPr lang="fr-FR" dirty="0" smtClean="0"/>
              <a:t> </a:t>
            </a:r>
            <a:r>
              <a:rPr lang="fr-FR" dirty="0" err="1" smtClean="0"/>
              <a:t>Estimates</a:t>
            </a:r>
            <a:r>
              <a:rPr lang="fr-FR" dirty="0" smtClean="0"/>
              <a:t> of coefficients for </a:t>
            </a:r>
            <a:r>
              <a:rPr lang="fr-FR" dirty="0" err="1" smtClean="0"/>
              <a:t>covariates</a:t>
            </a:r>
            <a:r>
              <a:rPr lang="fr-FR" dirty="0" smtClean="0"/>
              <a:t> (</a:t>
            </a:r>
            <a:r>
              <a:rPr lang="fr-FR" dirty="0" err="1" smtClean="0"/>
              <a:t>Beta's</a:t>
            </a:r>
            <a:r>
              <a:rPr lang="fr-FR" dirty="0" smtClean="0"/>
              <a:t>)</a:t>
            </a:r>
          </a:p>
          <a:p>
            <a:r>
              <a:rPr lang="fr-FR" dirty="0" smtClean="0"/>
              <a:t>======================================================================</a:t>
            </a:r>
          </a:p>
          <a:p>
            <a:r>
              <a:rPr lang="fr-FR" dirty="0" smtClean="0"/>
              <a:t>                                          </a:t>
            </a:r>
            <a:r>
              <a:rPr lang="fr-FR" dirty="0" err="1" smtClean="0"/>
              <a:t>estimate</a:t>
            </a:r>
            <a:r>
              <a:rPr lang="fr-FR" dirty="0" smtClean="0"/>
              <a:t>    </a:t>
            </a:r>
            <a:r>
              <a:rPr lang="fr-FR" dirty="0" err="1" smtClean="0"/>
              <a:t>std.error</a:t>
            </a:r>
            <a:endParaRPr lang="fr-FR" dirty="0" smtClean="0"/>
          </a:p>
          <a:p>
            <a:r>
              <a:rPr lang="fr-FR" dirty="0" smtClean="0"/>
              <a:t>A1   lambda                           :   0.392299    0.207218</a:t>
            </a:r>
          </a:p>
          <a:p>
            <a:r>
              <a:rPr lang="fr-FR" dirty="0" smtClean="0"/>
              <a:t>B1   r(1)                             :  -0.574202    0.308703</a:t>
            </a:r>
          </a:p>
          <a:p>
            <a:endParaRPr lang="fr-FR" dirty="0" smtClean="0"/>
          </a:p>
          <a:p>
            <a:r>
              <a:rPr lang="fr-FR" dirty="0" smtClean="0"/>
              <a:t>============================================================</a:t>
            </a:r>
          </a:p>
          <a:p>
            <a:r>
              <a:rPr lang="fr-FR" dirty="0" smtClean="0"/>
              <a:t>   </a:t>
            </a:r>
            <a:r>
              <a:rPr lang="fr-FR" dirty="0" err="1" smtClean="0"/>
              <a:t>Individual</a:t>
            </a:r>
            <a:r>
              <a:rPr lang="fr-FR" dirty="0" smtClean="0"/>
              <a:t> Site </a:t>
            </a:r>
            <a:r>
              <a:rPr lang="fr-FR" dirty="0" err="1" smtClean="0"/>
              <a:t>estimates</a:t>
            </a:r>
            <a:r>
              <a:rPr lang="fr-FR" dirty="0" smtClean="0"/>
              <a:t> of &lt;lambda&gt; </a:t>
            </a:r>
          </a:p>
          <a:p>
            <a:r>
              <a:rPr lang="fr-FR" dirty="0" smtClean="0"/>
              <a:t>                Site               </a:t>
            </a:r>
            <a:r>
              <a:rPr lang="fr-FR" dirty="0" err="1" smtClean="0"/>
              <a:t>estimate</a:t>
            </a:r>
            <a:r>
              <a:rPr lang="fr-FR" dirty="0" smtClean="0"/>
              <a:t>  Std.err   95% </a:t>
            </a:r>
            <a:r>
              <a:rPr lang="fr-FR" dirty="0" err="1" smtClean="0"/>
              <a:t>conf</a:t>
            </a:r>
            <a:r>
              <a:rPr lang="fr-FR" dirty="0" smtClean="0"/>
              <a:t>. </a:t>
            </a:r>
            <a:r>
              <a:rPr lang="fr-FR" dirty="0" err="1" smtClean="0"/>
              <a:t>interval</a:t>
            </a:r>
            <a:endParaRPr lang="fr-FR" dirty="0" smtClean="0"/>
          </a:p>
          <a:p>
            <a:r>
              <a:rPr lang="fr-FR" dirty="0" smtClean="0"/>
              <a:t>lambda          1 site 1          :  1.4804   0.3068     0.9862 -  2.2221</a:t>
            </a:r>
          </a:p>
          <a:p>
            <a:r>
              <a:rPr lang="fr-FR" dirty="0" smtClean="0"/>
              <a:t>============================================================</a:t>
            </a:r>
          </a:p>
          <a:p>
            <a:r>
              <a:rPr lang="fr-FR" dirty="0" smtClean="0"/>
              <a:t>   </a:t>
            </a:r>
            <a:r>
              <a:rPr lang="fr-FR" dirty="0" err="1" smtClean="0"/>
              <a:t>Individual</a:t>
            </a:r>
            <a:r>
              <a:rPr lang="fr-FR" dirty="0" smtClean="0"/>
              <a:t> Site </a:t>
            </a:r>
            <a:r>
              <a:rPr lang="fr-FR" dirty="0" err="1" smtClean="0"/>
              <a:t>estimates</a:t>
            </a:r>
            <a:r>
              <a:rPr lang="fr-FR" dirty="0" smtClean="0"/>
              <a:t> of &lt;r(1)&gt; </a:t>
            </a:r>
          </a:p>
          <a:p>
            <a:r>
              <a:rPr lang="fr-FR" dirty="0" smtClean="0"/>
              <a:t>                Site               </a:t>
            </a:r>
            <a:r>
              <a:rPr lang="fr-FR" dirty="0" err="1" smtClean="0"/>
              <a:t>estimate</a:t>
            </a:r>
            <a:r>
              <a:rPr lang="fr-FR" dirty="0" smtClean="0"/>
              <a:t>  Std.err   95% </a:t>
            </a:r>
            <a:r>
              <a:rPr lang="fr-FR" dirty="0" err="1" smtClean="0"/>
              <a:t>conf</a:t>
            </a:r>
            <a:r>
              <a:rPr lang="fr-FR" dirty="0" smtClean="0"/>
              <a:t>. </a:t>
            </a:r>
            <a:r>
              <a:rPr lang="fr-FR" dirty="0" err="1" smtClean="0"/>
              <a:t>interval</a:t>
            </a:r>
            <a:endParaRPr lang="fr-FR" dirty="0" smtClean="0"/>
          </a:p>
          <a:p>
            <a:r>
              <a:rPr lang="fr-FR" dirty="0" smtClean="0"/>
              <a:t>r(1)            1 site 1          :  0.3603   0.0711     0.2352 -  0.5077</a:t>
            </a:r>
          </a:p>
          <a:p>
            <a:r>
              <a:rPr lang="fr-FR" dirty="0" smtClean="0"/>
              <a:t>r(2)            1 site 1          :  0.3603   0.0711     0.2352 -  0.5077</a:t>
            </a:r>
          </a:p>
          <a:p>
            <a:r>
              <a:rPr lang="fr-FR" dirty="0" smtClean="0"/>
              <a:t>r(3)            1 site 1          :  0.3603   0.0711     0.2352 -  0.5077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300192" y="4149080"/>
            <a:ext cx="2876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Abondance: 1.48 </a:t>
            </a:r>
            <a:r>
              <a:rPr lang="fr-FR" b="1" dirty="0" err="1" smtClean="0">
                <a:solidFill>
                  <a:srgbClr val="FF0000"/>
                </a:solidFill>
              </a:rPr>
              <a:t>lezard</a:t>
            </a:r>
            <a:r>
              <a:rPr lang="fr-FR" b="1" dirty="0" smtClean="0">
                <a:solidFill>
                  <a:srgbClr val="FF0000"/>
                </a:solidFill>
              </a:rPr>
              <a:t> / site de 75m²</a:t>
            </a:r>
          </a:p>
          <a:p>
            <a:r>
              <a:rPr lang="fr-FR" b="1" dirty="0" smtClean="0">
                <a:solidFill>
                  <a:srgbClr val="FF0000"/>
                </a:solidFill>
                <a:sym typeface="Wingdings" pitchFamily="2" charset="2"/>
              </a:rPr>
              <a:t> 197 </a:t>
            </a:r>
            <a:r>
              <a:rPr lang="fr-FR" b="1" dirty="0" err="1" smtClean="0">
                <a:solidFill>
                  <a:srgbClr val="FF0000"/>
                </a:solidFill>
                <a:sym typeface="Wingdings" pitchFamily="2" charset="2"/>
              </a:rPr>
              <a:t>lezards</a:t>
            </a:r>
            <a:r>
              <a:rPr lang="fr-FR" b="1" dirty="0" smtClean="0">
                <a:solidFill>
                  <a:srgbClr val="FF0000"/>
                </a:solidFill>
                <a:sym typeface="Wingdings" pitchFamily="2" charset="2"/>
              </a:rPr>
              <a:t> / ha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588224" y="5517232"/>
            <a:ext cx="255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INDIVIDUELLE (différent ESPECE)</a:t>
            </a:r>
            <a:endParaRPr lang="fr-FR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57200" y="-27384"/>
            <a:ext cx="8229600" cy="70609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d’abondances: méthode de </a:t>
            </a:r>
            <a:r>
              <a:rPr kumimoji="0" lang="fr-FR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Royle</a:t>
            </a: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N-mixture</a:t>
            </a:r>
            <a:endParaRPr kumimoji="0" lang="fr-FR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1895" t="9469" r="27781" b="61000"/>
          <a:stretch>
            <a:fillRect/>
          </a:stretch>
        </p:blipFill>
        <p:spPr bwMode="auto">
          <a:xfrm>
            <a:off x="-1" y="620688"/>
            <a:ext cx="9157017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39552" y="3429000"/>
            <a:ext cx="80648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 MODEL PARAMETERS:</a:t>
            </a:r>
          </a:p>
          <a:p>
            <a:r>
              <a:rPr lang="fr-FR" dirty="0" err="1" smtClean="0"/>
              <a:t>Estimated</a:t>
            </a:r>
            <a:r>
              <a:rPr lang="fr-FR" dirty="0" smtClean="0"/>
              <a:t> </a:t>
            </a:r>
            <a:r>
              <a:rPr lang="fr-FR" dirty="0" err="1" smtClean="0"/>
              <a:t>parameter</a:t>
            </a:r>
            <a:r>
              <a:rPr lang="fr-FR" dirty="0" smtClean="0"/>
              <a:t>                  </a:t>
            </a:r>
            <a:r>
              <a:rPr lang="fr-FR" dirty="0" err="1" smtClean="0"/>
              <a:t>estimate</a:t>
            </a:r>
            <a:r>
              <a:rPr lang="fr-FR" dirty="0" smtClean="0"/>
              <a:t>  std.err  95% confidence </a:t>
            </a:r>
            <a:r>
              <a:rPr lang="fr-FR" dirty="0" err="1" smtClean="0"/>
              <a:t>interval</a:t>
            </a:r>
            <a:endParaRPr lang="fr-FR" dirty="0" smtClean="0"/>
          </a:p>
          <a:p>
            <a:r>
              <a:rPr lang="fr-FR" dirty="0" smtClean="0"/>
              <a:t>--------------------------           --------  -------  ------------------------</a:t>
            </a:r>
          </a:p>
          <a:p>
            <a:r>
              <a:rPr lang="fr-FR" dirty="0" err="1" smtClean="0"/>
              <a:t>Avg</a:t>
            </a:r>
            <a:r>
              <a:rPr lang="fr-FR" dirty="0" smtClean="0"/>
              <a:t>. </a:t>
            </a:r>
            <a:r>
              <a:rPr lang="fr-FR" dirty="0" err="1" smtClean="0"/>
              <a:t>abundance</a:t>
            </a:r>
            <a:r>
              <a:rPr lang="fr-FR" dirty="0" smtClean="0"/>
              <a:t>/</a:t>
            </a:r>
            <a:r>
              <a:rPr lang="fr-FR" dirty="0" err="1" smtClean="0"/>
              <a:t>sample</a:t>
            </a:r>
            <a:r>
              <a:rPr lang="fr-FR" dirty="0" smtClean="0"/>
              <a:t> unit(lambda) :   1.17     0.06      0.80 -   1.71</a:t>
            </a:r>
          </a:p>
          <a:p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prob</a:t>
            </a:r>
            <a:r>
              <a:rPr lang="fr-FR" dirty="0" smtClean="0"/>
              <a:t> r(1)     : 0.2257   0.0552    0.1175 - 0.3339</a:t>
            </a:r>
          </a:p>
          <a:p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prob</a:t>
            </a:r>
            <a:r>
              <a:rPr lang="fr-FR" dirty="0" smtClean="0"/>
              <a:t> r(2)     : 0.5051   0.0925    0.3238 - 0.6863</a:t>
            </a:r>
          </a:p>
          <a:p>
            <a:r>
              <a:rPr lang="fr-FR" dirty="0" err="1" smtClean="0"/>
              <a:t>Individual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prob</a:t>
            </a:r>
            <a:r>
              <a:rPr lang="fr-FR" dirty="0" smtClean="0"/>
              <a:t> r(3)     : 0.4728   0.0884    0.2995 - 0.6461</a:t>
            </a:r>
            <a:endParaRPr lang="fr-FR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529089" y="1844824"/>
            <a:ext cx="75713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2400" b="0" dirty="0">
                <a:solidFill>
                  <a:srgbClr val="00B050"/>
                </a:solidFill>
              </a:rPr>
              <a:t>Saison			1	 	2		T 	</a:t>
            </a:r>
          </a:p>
        </p:txBody>
      </p:sp>
      <p:sp>
        <p:nvSpPr>
          <p:cNvPr id="3" name="AutoShape 8"/>
          <p:cNvSpPr>
            <a:spLocks noChangeArrowheads="1"/>
          </p:cNvSpPr>
          <p:nvPr/>
        </p:nvSpPr>
        <p:spPr bwMode="auto">
          <a:xfrm>
            <a:off x="3362055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5233717" y="1196752"/>
            <a:ext cx="1727200" cy="360362"/>
          </a:xfrm>
          <a:prstGeom prst="curvedDownArrow">
            <a:avLst>
              <a:gd name="adj1" fmla="val 95859"/>
              <a:gd name="adj2" fmla="val 1917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4906856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Généralisation de </a:t>
            </a:r>
            <a:r>
              <a:rPr lang="fr-FR" sz="3000" b="1" dirty="0"/>
              <a:t>la méthode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0" y="0"/>
            <a:ext cx="754584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multi-saison</a:t>
            </a:r>
            <a:endParaRPr lang="fr-FR" sz="3800" b="1" dirty="0"/>
          </a:p>
        </p:txBody>
      </p:sp>
      <p:sp>
        <p:nvSpPr>
          <p:cNvPr id="14" name="Ellipse 13"/>
          <p:cNvSpPr/>
          <p:nvPr/>
        </p:nvSpPr>
        <p:spPr>
          <a:xfrm>
            <a:off x="2501770" y="2420888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01770" y="3194974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43608" y="2488250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43608" y="3262336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43608" y="4018420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572000" y="2420888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4" name="Ellipse 23"/>
          <p:cNvSpPr/>
          <p:nvPr/>
        </p:nvSpPr>
        <p:spPr>
          <a:xfrm>
            <a:off x="6588224" y="2420888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572000" y="3194974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présent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572000" y="3951058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588224" y="3951058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588224" y="3194974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19772" y="3951058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Non vu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3995936" y="26369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3995936" y="34290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3995936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6012160" y="26369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>
            <a:off x="6012160" y="3429000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012160" y="42210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67944" y="2924944"/>
            <a:ext cx="3321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 smtClean="0">
                <a:sym typeface="Symbol"/>
              </a:rPr>
              <a:t></a:t>
            </a:r>
            <a:endParaRPr lang="fr-FR" sz="2800" dirty="0"/>
          </a:p>
        </p:txBody>
      </p:sp>
      <p:sp>
        <p:nvSpPr>
          <p:cNvPr id="43" name="Rectangle 42"/>
          <p:cNvSpPr/>
          <p:nvPr/>
        </p:nvSpPr>
        <p:spPr>
          <a:xfrm>
            <a:off x="6156176" y="2924944"/>
            <a:ext cx="348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dirty="0" smtClean="0"/>
              <a:t>ε</a:t>
            </a:r>
            <a:endParaRPr lang="fr-FR" sz="2800" dirty="0"/>
          </a:p>
        </p:txBody>
      </p:sp>
      <p:sp>
        <p:nvSpPr>
          <p:cNvPr id="35" name="Text Box 15"/>
          <p:cNvSpPr txBox="1">
            <a:spLocks noChangeArrowheads="1"/>
          </p:cNvSpPr>
          <p:nvPr/>
        </p:nvSpPr>
        <p:spPr bwMode="auto">
          <a:xfrm>
            <a:off x="467544" y="5085184"/>
            <a:ext cx="8110425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Epsilon </a:t>
            </a:r>
            <a:r>
              <a:rPr lang="el-GR" sz="2000" b="1" dirty="0" smtClean="0">
                <a:solidFill>
                  <a:srgbClr val="FF0000"/>
                </a:solidFill>
              </a:rPr>
              <a:t>ε</a:t>
            </a:r>
            <a:r>
              <a:rPr lang="fr-FR" sz="2000" b="0" dirty="0" smtClean="0"/>
              <a:t>= </a:t>
            </a:r>
            <a:r>
              <a:rPr lang="fr-FR" sz="2000" b="0" dirty="0" err="1" smtClean="0"/>
              <a:t>proba</a:t>
            </a:r>
            <a:r>
              <a:rPr lang="fr-FR" sz="2000" b="0" dirty="0" smtClean="0"/>
              <a:t> qu’un site occupé soit éteint à la </a:t>
            </a:r>
            <a:r>
              <a:rPr lang="fr-FR" sz="2000" dirty="0" smtClean="0"/>
              <a:t>saison suivante: </a:t>
            </a:r>
          </a:p>
          <a:p>
            <a:pPr algn="ctr"/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b="1" dirty="0" err="1" smtClean="0"/>
              <a:t>proba</a:t>
            </a:r>
            <a:r>
              <a:rPr lang="fr-FR" sz="2000" b="1" dirty="0" smtClean="0"/>
              <a:t> EXTINCTION LOCALE</a:t>
            </a:r>
          </a:p>
          <a:p>
            <a:pPr algn="ctr"/>
            <a:endParaRPr lang="fr-FR" sz="2000" b="0" dirty="0"/>
          </a:p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Gamma </a:t>
            </a:r>
            <a:r>
              <a:rPr lang="el-GR" sz="2000" b="1" dirty="0" smtClean="0">
                <a:solidFill>
                  <a:srgbClr val="FF0000"/>
                </a:solidFill>
              </a:rPr>
              <a:t>γ</a:t>
            </a:r>
            <a:r>
              <a:rPr lang="fr-FR" sz="2000" dirty="0" smtClean="0"/>
              <a:t>= </a:t>
            </a:r>
            <a:r>
              <a:rPr lang="fr-FR" sz="2000" dirty="0" err="1" smtClean="0"/>
              <a:t>proba</a:t>
            </a:r>
            <a:r>
              <a:rPr lang="fr-FR" sz="2000" dirty="0" smtClean="0"/>
              <a:t> qu’un site NON-occupé soit colonisé à la saison suivante = </a:t>
            </a:r>
          </a:p>
          <a:p>
            <a:pPr algn="ctr"/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b="1" dirty="0" err="1" smtClean="0"/>
              <a:t>proba</a:t>
            </a:r>
            <a:r>
              <a:rPr lang="fr-FR" sz="2000" b="1" dirty="0" smtClean="0"/>
              <a:t> COLONISATION</a:t>
            </a:r>
            <a:endParaRPr lang="fr-FR" sz="2000" b="1" dirty="0"/>
          </a:p>
        </p:txBody>
      </p:sp>
      <p:sp>
        <p:nvSpPr>
          <p:cNvPr id="44" name="ZoneTexte 43"/>
          <p:cNvSpPr txBox="1"/>
          <p:nvPr/>
        </p:nvSpPr>
        <p:spPr>
          <a:xfrm>
            <a:off x="395536" y="4509120"/>
            <a:ext cx="857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Psi </a:t>
            </a:r>
            <a:r>
              <a:rPr lang="el-GR" sz="2000" b="1" dirty="0" smtClean="0"/>
              <a:t>ψ</a:t>
            </a:r>
            <a:r>
              <a:rPr lang="fr-FR" sz="2000" dirty="0" smtClean="0"/>
              <a:t>= </a:t>
            </a:r>
            <a:r>
              <a:rPr lang="fr-FR" sz="2000" dirty="0" err="1" smtClean="0"/>
              <a:t>proba</a:t>
            </a:r>
            <a:r>
              <a:rPr lang="fr-FR" sz="2000" dirty="0" smtClean="0"/>
              <a:t> d’occupation d’un site       </a:t>
            </a:r>
            <a:r>
              <a:rPr lang="fr-FR" sz="2000" b="1" dirty="0" smtClean="0"/>
              <a:t>P</a:t>
            </a:r>
            <a:r>
              <a:rPr lang="fr-FR" sz="2000" dirty="0" smtClean="0"/>
              <a:t> = </a:t>
            </a:r>
            <a:r>
              <a:rPr lang="fr-FR" sz="2000" dirty="0" err="1" smtClean="0"/>
              <a:t>proba</a:t>
            </a:r>
            <a:r>
              <a:rPr lang="fr-FR" sz="2000" dirty="0" smtClean="0"/>
              <a:t> de détection à chaque relevé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2257450" y="2276475"/>
            <a:ext cx="5670550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			SAISON</a:t>
            </a:r>
          </a:p>
          <a:p>
            <a:r>
              <a:rPr lang="fr-FR" b="0" dirty="0"/>
              <a:t>		</a:t>
            </a:r>
          </a:p>
          <a:p>
            <a:r>
              <a:rPr lang="fr-FR" b="0" dirty="0"/>
              <a:t>SITE 		 1	 2	…	 T</a:t>
            </a:r>
          </a:p>
          <a:p>
            <a:endParaRPr lang="fr-FR" b="0" dirty="0"/>
          </a:p>
          <a:p>
            <a:r>
              <a:rPr lang="fr-FR" b="0" dirty="0"/>
              <a:t> 1		101	000	…	000</a:t>
            </a:r>
          </a:p>
          <a:p>
            <a:r>
              <a:rPr lang="fr-FR" b="0" dirty="0"/>
              <a:t> 2		111	</a:t>
            </a:r>
            <a:r>
              <a:rPr lang="fr-FR" b="0" dirty="0" err="1"/>
              <a:t>111</a:t>
            </a:r>
            <a:r>
              <a:rPr lang="fr-FR" b="0" dirty="0"/>
              <a:t>	…	111</a:t>
            </a:r>
          </a:p>
          <a:p>
            <a:r>
              <a:rPr lang="fr-FR" b="0" dirty="0"/>
              <a:t> 3		000	</a:t>
            </a:r>
            <a:r>
              <a:rPr lang="fr-FR" b="0" dirty="0" err="1"/>
              <a:t>000</a:t>
            </a:r>
            <a:r>
              <a:rPr lang="fr-FR" b="0" dirty="0"/>
              <a:t>	…	000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.</a:t>
            </a:r>
          </a:p>
          <a:p>
            <a:r>
              <a:rPr lang="fr-FR" b="0" dirty="0"/>
              <a:t> S		101	010	…	001	</a:t>
            </a:r>
          </a:p>
        </p:txBody>
      </p:sp>
      <p:sp>
        <p:nvSpPr>
          <p:cNvPr id="3" name="Line 8"/>
          <p:cNvSpPr>
            <a:spLocks noChangeShapeType="1"/>
          </p:cNvSpPr>
          <p:nvPr/>
        </p:nvSpPr>
        <p:spPr bwMode="auto">
          <a:xfrm>
            <a:off x="1806600" y="3284538"/>
            <a:ext cx="64087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3462363" y="2276475"/>
            <a:ext cx="0" cy="3744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fr-FR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87651" y="946176"/>
            <a:ext cx="79849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Données générées par ce type de protocole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 multi-saisons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64704"/>
          </a:xfrm>
        </p:spPr>
        <p:txBody>
          <a:bodyPr/>
          <a:lstStyle/>
          <a:p>
            <a:r>
              <a:rPr lang="fr-FR" dirty="0" err="1" smtClean="0"/>
              <a:t>Occupancy</a:t>
            </a:r>
            <a:r>
              <a:rPr lang="fr-FR" dirty="0" smtClean="0"/>
              <a:t> multi-saisons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Exercice avec données STOC (Suivi Temporel Oiseaux Communs)</a:t>
            </a:r>
          </a:p>
          <a:p>
            <a:pPr lvl="1"/>
            <a:r>
              <a:rPr lang="fr-FR" dirty="0" smtClean="0"/>
              <a:t>7 années (saisons)</a:t>
            </a:r>
          </a:p>
          <a:p>
            <a:pPr lvl="1"/>
            <a:r>
              <a:rPr lang="fr-FR" dirty="0" smtClean="0"/>
              <a:t>5 relevés par saison (entre mai et juillet)</a:t>
            </a:r>
          </a:p>
          <a:p>
            <a:pPr lvl="1"/>
            <a:r>
              <a:rPr lang="fr-FR" dirty="0" smtClean="0"/>
              <a:t>14 filets = sites</a:t>
            </a:r>
          </a:p>
          <a:p>
            <a:r>
              <a:rPr lang="fr-FR" dirty="0" smtClean="0"/>
              <a:t>Tester </a:t>
            </a:r>
            <a:r>
              <a:rPr lang="fr-FR" dirty="0" err="1" smtClean="0"/>
              <a:t>Rougegorge</a:t>
            </a:r>
            <a:r>
              <a:rPr lang="fr-FR" dirty="0" smtClean="0"/>
              <a:t> (ERIRUB) et Bouvreuil pivoine (PYRULA)</a:t>
            </a:r>
            <a:endParaRPr lang="fr-FR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49064" r="18570" b="50440"/>
          <a:stretch>
            <a:fillRect/>
          </a:stretch>
        </p:blipFill>
        <p:spPr bwMode="auto">
          <a:xfrm>
            <a:off x="0" y="1484784"/>
            <a:ext cx="9144000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Accolade fermante 3"/>
          <p:cNvSpPr/>
          <p:nvPr/>
        </p:nvSpPr>
        <p:spPr>
          <a:xfrm rot="5400000">
            <a:off x="1619672" y="5013176"/>
            <a:ext cx="360040" cy="1512168"/>
          </a:xfrm>
          <a:prstGeom prst="rightBrace">
            <a:avLst>
              <a:gd name="adj1" fmla="val 833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71600" y="6021288"/>
            <a:ext cx="167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Première année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1331640" y="1988840"/>
            <a:ext cx="1440160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995936" y="2924944"/>
            <a:ext cx="4536504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5 sessions de captures = relevés par an</a:t>
            </a:r>
            <a:endParaRPr lang="fr-FR" sz="2400" b="1" dirty="0"/>
          </a:p>
        </p:txBody>
      </p:sp>
      <p:cxnSp>
        <p:nvCxnSpPr>
          <p:cNvPr id="10" name="Connecteur droit avec flèche 9"/>
          <p:cNvCxnSpPr>
            <a:stCxn id="8" idx="4"/>
            <a:endCxn id="9" idx="1"/>
          </p:cNvCxnSpPr>
          <p:nvPr/>
        </p:nvCxnSpPr>
        <p:spPr>
          <a:xfrm>
            <a:off x="2051720" y="2348880"/>
            <a:ext cx="1944216" cy="99156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0" y="1916832"/>
            <a:ext cx="827584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39552" y="764704"/>
            <a:ext cx="2606890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14 filets = sites</a:t>
            </a:r>
            <a:endParaRPr lang="fr-FR" sz="2400" b="1" dirty="0"/>
          </a:p>
        </p:txBody>
      </p:sp>
      <p:cxnSp>
        <p:nvCxnSpPr>
          <p:cNvPr id="17" name="Connecteur droit avec flèche 16"/>
          <p:cNvCxnSpPr>
            <a:stCxn id="15" idx="0"/>
            <a:endCxn id="16" idx="1"/>
          </p:cNvCxnSpPr>
          <p:nvPr/>
        </p:nvCxnSpPr>
        <p:spPr>
          <a:xfrm flipV="1">
            <a:off x="413792" y="995537"/>
            <a:ext cx="125760" cy="92129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/>
        </p:nvSpPr>
        <p:spPr>
          <a:xfrm>
            <a:off x="755576" y="1916832"/>
            <a:ext cx="648072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3491880" y="4293096"/>
            <a:ext cx="2808312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7 années x 5 relevés par an = 35 colonnes</a:t>
            </a:r>
            <a:endParaRPr lang="fr-FR" sz="2400" b="1" dirty="0"/>
          </a:p>
        </p:txBody>
      </p:sp>
      <p:cxnSp>
        <p:nvCxnSpPr>
          <p:cNvPr id="22" name="Connecteur droit avec flèche 21"/>
          <p:cNvCxnSpPr>
            <a:stCxn id="20" idx="4"/>
            <a:endCxn id="21" idx="1"/>
          </p:cNvCxnSpPr>
          <p:nvPr/>
        </p:nvCxnSpPr>
        <p:spPr>
          <a:xfrm>
            <a:off x="1079612" y="2276872"/>
            <a:ext cx="2412268" cy="24317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49573" t="10600" r="6586" b="30600"/>
          <a:stretch>
            <a:fillRect/>
          </a:stretch>
        </p:blipFill>
        <p:spPr bwMode="auto">
          <a:xfrm>
            <a:off x="0" y="836712"/>
            <a:ext cx="11341768" cy="4615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73277" t="10600" r="13724" b="57161"/>
          <a:stretch>
            <a:fillRect/>
          </a:stretch>
        </p:blipFill>
        <p:spPr bwMode="auto">
          <a:xfrm>
            <a:off x="0" y="4094312"/>
            <a:ext cx="3672408" cy="27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 l="73023" t="11440" r="14488" b="37320"/>
          <a:stretch>
            <a:fillRect/>
          </a:stretch>
        </p:blipFill>
        <p:spPr bwMode="auto">
          <a:xfrm>
            <a:off x="6300192" y="2276872"/>
            <a:ext cx="352839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Accolade fermante 5"/>
          <p:cNvSpPr/>
          <p:nvPr/>
        </p:nvSpPr>
        <p:spPr>
          <a:xfrm>
            <a:off x="1259632" y="5157192"/>
            <a:ext cx="504056" cy="12241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763688" y="5589240"/>
            <a:ext cx="442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 paramètre </a:t>
            </a:r>
            <a:r>
              <a:rPr lang="el-GR" dirty="0" smtClean="0"/>
              <a:t>γ</a:t>
            </a:r>
            <a:r>
              <a:rPr lang="fr-FR" dirty="0" smtClean="0"/>
              <a:t> / </a:t>
            </a:r>
            <a:r>
              <a:rPr lang="el-GR" dirty="0" smtClean="0"/>
              <a:t>ε</a:t>
            </a:r>
            <a:r>
              <a:rPr lang="fr-FR" dirty="0" smtClean="0"/>
              <a:t> estimé entre chaque saison</a:t>
            </a:r>
          </a:p>
          <a:p>
            <a:r>
              <a:rPr lang="fr-FR" dirty="0" smtClean="0"/>
              <a:t>(7 années = 6 </a:t>
            </a:r>
            <a:r>
              <a:rPr lang="fr-FR" dirty="0" err="1" smtClean="0"/>
              <a:t>param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8" name="Accolade fermante 7"/>
          <p:cNvSpPr/>
          <p:nvPr/>
        </p:nvSpPr>
        <p:spPr>
          <a:xfrm>
            <a:off x="7524328" y="3212976"/>
            <a:ext cx="504056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7524329" y="4437112"/>
            <a:ext cx="1619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 paramètre p estimé pour chaque relevé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991872" y="3356992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5 relevés par an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ERIRUB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4357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le plus simple: </a:t>
            </a:r>
            <a:r>
              <a:rPr lang="fr-FR" dirty="0" err="1" smtClean="0"/>
              <a:t>psi,gamma</a:t>
            </a:r>
            <a:r>
              <a:rPr lang="fr-FR" dirty="0" smtClean="0"/>
              <a:t>(),</a:t>
            </a:r>
            <a:r>
              <a:rPr lang="fr-FR" dirty="0" err="1" smtClean="0"/>
              <a:t>eps</a:t>
            </a:r>
            <a:r>
              <a:rPr lang="fr-FR" dirty="0" smtClean="0"/>
              <a:t>(),p()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79512" y="1595021"/>
            <a:ext cx="77048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&lt;psi1&gt;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psi1            1 site 1          :  1.0000   0.0000     0.0000 -  1.0000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&lt;gam1&gt;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gam1            1 site 1          :  0.4571   0.3445     0.0525 -  0.9275</a:t>
            </a:r>
          </a:p>
          <a:p>
            <a:r>
              <a:rPr lang="fr-FR" sz="1050" dirty="0" smtClean="0"/>
              <a:t>gam2            1 site 1          :  0.4571   0.3445     0.0525 -  0.9275</a:t>
            </a:r>
          </a:p>
          <a:p>
            <a:r>
              <a:rPr lang="fr-FR" sz="1050" dirty="0" smtClean="0"/>
              <a:t>gam3            1 site 1          :  0.4571   0.3445     0.0525 -  0.9275</a:t>
            </a:r>
          </a:p>
          <a:p>
            <a:r>
              <a:rPr lang="fr-FR" sz="1050" dirty="0" smtClean="0"/>
              <a:t>gam4            1 site 1          :  0.4571   0.3445     0.0525 -  0.9275</a:t>
            </a:r>
          </a:p>
          <a:p>
            <a:r>
              <a:rPr lang="fr-FR" sz="1050" dirty="0" smtClean="0"/>
              <a:t>gam5            1 site 1          :  0.4571   0.3445     0.0525 -  0.9275</a:t>
            </a:r>
          </a:p>
          <a:p>
            <a:r>
              <a:rPr lang="fr-FR" sz="1050" dirty="0" smtClean="0"/>
              <a:t>gam6            1 site 1          :  0.4571   0.3445     0.0525 -  0.9275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&lt;eps1&gt;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eps1            1 site 1          :  0.0167   0.0187     0.0018 -  0.1375</a:t>
            </a:r>
          </a:p>
          <a:p>
            <a:r>
              <a:rPr lang="fr-FR" sz="1050" dirty="0" smtClean="0"/>
              <a:t>eps2            1 site 1          :  0.0167   0.0187     0.0018 -  0.1375</a:t>
            </a:r>
          </a:p>
          <a:p>
            <a:r>
              <a:rPr lang="fr-FR" sz="1050" dirty="0" smtClean="0"/>
              <a:t>eps3            1 site 1          :  0.0167   0.0187     0.0018 -  0.1375</a:t>
            </a:r>
          </a:p>
          <a:p>
            <a:r>
              <a:rPr lang="fr-FR" sz="1050" dirty="0" smtClean="0"/>
              <a:t>eps4            1 site 1          :  0.0167   0.0187     0.0018 -  0.1375</a:t>
            </a:r>
          </a:p>
          <a:p>
            <a:r>
              <a:rPr lang="fr-FR" sz="1050" dirty="0" smtClean="0"/>
              <a:t>eps5            1 site 1          :  0.0167   0.0187     0.0018 -  0.1375</a:t>
            </a:r>
          </a:p>
          <a:p>
            <a:r>
              <a:rPr lang="fr-FR" sz="1050" dirty="0" smtClean="0"/>
              <a:t>eps6            1 site 1          :  0.0167   0.0187     0.0018 -  0.1375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&lt;P[1-1]&gt;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P[1-1]          1 site 1          :  0.4208   0.0234     0.3757 -  0.4673</a:t>
            </a:r>
          </a:p>
          <a:p>
            <a:r>
              <a:rPr lang="fr-FR" sz="1050" dirty="0" smtClean="0"/>
              <a:t>P[1-2]          1 site 1          :  0.4208   0.0234     0.3757 -  0.4673</a:t>
            </a:r>
          </a:p>
          <a:p>
            <a:r>
              <a:rPr lang="fr-FR" sz="1050" dirty="0" smtClean="0"/>
              <a:t>P[1-3]          1 site 1          :  0.4208   0.0234     0.3757 -  0.4673</a:t>
            </a:r>
          </a:p>
          <a:p>
            <a:r>
              <a:rPr lang="fr-FR" sz="1050" dirty="0" smtClean="0"/>
              <a:t>P[1-4]          1 site 1          :  0.4208   0.0234     0.3757 -  0.4673</a:t>
            </a:r>
          </a:p>
          <a:p>
            <a:r>
              <a:rPr lang="fr-FR" sz="1050" dirty="0" smtClean="0"/>
              <a:t>P[1-5]          1 site 1          :  0.4208   0.0234     0.3757 -  0.4673</a:t>
            </a:r>
          </a:p>
          <a:p>
            <a:r>
              <a:rPr lang="fr-FR" sz="1050" dirty="0" smtClean="0"/>
              <a:t>P[2-1]          1 site 1          :  0.4208   0.0234     0.3757 -  0.4673</a:t>
            </a:r>
          </a:p>
          <a:p>
            <a:r>
              <a:rPr lang="fr-FR" sz="1050" dirty="0" smtClean="0"/>
              <a:t>P[2-2]          1 site 1          :  0.4208   0.0234     0.3757 -  0.4673</a:t>
            </a:r>
          </a:p>
          <a:p>
            <a:r>
              <a:rPr lang="fr-FR" sz="1050" dirty="0" smtClean="0"/>
              <a:t>P[2-3]          1 site 1          :  0.4208   0.0234     0.3757 -  0.4673</a:t>
            </a:r>
            <a:endParaRPr lang="fr-FR" sz="1050" dirty="0"/>
          </a:p>
        </p:txBody>
      </p:sp>
      <p:sp>
        <p:nvSpPr>
          <p:cNvPr id="6" name="ZoneTexte 5"/>
          <p:cNvSpPr txBox="1"/>
          <p:nvPr/>
        </p:nvSpPr>
        <p:spPr>
          <a:xfrm>
            <a:off x="3851920" y="170080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INITIALE d’occupation d’un site = 100%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067944" y="551723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sur chaque site à chaque visite = 42%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23928" y="285293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colonisation d’un site = 45%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95936" y="43651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d’extinction locale d’un site = 1.6%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PYRULA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4357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le plus simple: </a:t>
            </a:r>
            <a:r>
              <a:rPr lang="fr-FR" dirty="0" err="1" smtClean="0"/>
              <a:t>psi,gamma</a:t>
            </a:r>
            <a:r>
              <a:rPr lang="fr-FR" dirty="0" smtClean="0"/>
              <a:t>(),</a:t>
            </a:r>
            <a:r>
              <a:rPr lang="fr-FR" dirty="0" err="1" smtClean="0"/>
              <a:t>eps</a:t>
            </a:r>
            <a:r>
              <a:rPr lang="fr-FR" dirty="0" smtClean="0"/>
              <a:t>(),p()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79512" y="1595021"/>
            <a:ext cx="7704856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&lt;psi1&gt;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psi1            1 site 1          :  0.9240   0.2523     0.0105 -  0.9999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&lt;gam1&gt;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gam1            1 site 1          :  0.1774   0.1408     0.0315 -  0.5885</a:t>
            </a:r>
          </a:p>
          <a:p>
            <a:r>
              <a:rPr lang="fr-FR" sz="1050" dirty="0" smtClean="0"/>
              <a:t>gam2            1 site 1          :  0.1774   0.1408     0.0315 -  0.5885</a:t>
            </a:r>
          </a:p>
          <a:p>
            <a:r>
              <a:rPr lang="fr-FR" sz="1050" dirty="0" smtClean="0"/>
              <a:t>gam3            1 site 1          :  0.1774   0.1408     0.0315 -  0.5885</a:t>
            </a:r>
          </a:p>
          <a:p>
            <a:r>
              <a:rPr lang="fr-FR" sz="1050" dirty="0" smtClean="0"/>
              <a:t>gam4            1 site 1          :  0.1774   0.1408     0.0315 -  0.5885</a:t>
            </a:r>
          </a:p>
          <a:p>
            <a:r>
              <a:rPr lang="fr-FR" sz="1050" dirty="0" smtClean="0"/>
              <a:t>gam5            1 site 1          :  0.1774   0.1408     0.0315 -  0.5885</a:t>
            </a:r>
          </a:p>
          <a:p>
            <a:r>
              <a:rPr lang="fr-FR" sz="1050" dirty="0" smtClean="0"/>
              <a:t>gam6            1 site 1          :  0.1774   0.1408     0.0315 -  0.5885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&lt;eps1&gt;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eps1            1 site 1          :  0.3329   0.1849     0.0889 -  0.7185</a:t>
            </a:r>
          </a:p>
          <a:p>
            <a:r>
              <a:rPr lang="fr-FR" sz="1050" dirty="0" smtClean="0"/>
              <a:t>eps2            1 site 1          :  0.3329   0.1849     0.0889 -  0.7185</a:t>
            </a:r>
          </a:p>
          <a:p>
            <a:r>
              <a:rPr lang="fr-FR" sz="1050" dirty="0" smtClean="0"/>
              <a:t>eps3            1 site 1          :  0.3329   0.1849     0.0889 -  0.7185</a:t>
            </a:r>
          </a:p>
          <a:p>
            <a:r>
              <a:rPr lang="fr-FR" sz="1050" dirty="0" smtClean="0"/>
              <a:t>eps4            1 site 1          :  0.3329   0.1849     0.0889 -  0.7185</a:t>
            </a:r>
          </a:p>
          <a:p>
            <a:r>
              <a:rPr lang="fr-FR" sz="1050" dirty="0" smtClean="0"/>
              <a:t>eps5            1 site 1          :  0.3329   0.1849     0.0889 -  0.7185</a:t>
            </a:r>
          </a:p>
          <a:p>
            <a:r>
              <a:rPr lang="fr-FR" sz="1050" dirty="0" smtClean="0"/>
              <a:t>eps6            1 site 1          :  0.3329   0.1849     0.0889 -  0.7185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&lt;P[1-1]&gt;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P[1-1]          1 site 1          :  0.1423   0.0408     0.0793 -  0.2422</a:t>
            </a:r>
          </a:p>
          <a:p>
            <a:r>
              <a:rPr lang="fr-FR" sz="1050" dirty="0" smtClean="0"/>
              <a:t>P[1-2]          1 site 1          :  0.1423   0.0408     0.0793 -  0.2422</a:t>
            </a:r>
          </a:p>
          <a:p>
            <a:r>
              <a:rPr lang="fr-FR" sz="1050" dirty="0" smtClean="0"/>
              <a:t>P[1-3]          1 site 1          :  0.1423   0.0408     0.0793 -  0.2422</a:t>
            </a:r>
          </a:p>
          <a:p>
            <a:r>
              <a:rPr lang="fr-FR" sz="1050" dirty="0" smtClean="0"/>
              <a:t>P[1-4]          1 site 1          :  0.1423   0.0408     0.0793 -  0.2422</a:t>
            </a:r>
          </a:p>
          <a:p>
            <a:r>
              <a:rPr lang="fr-FR" sz="1050" dirty="0" smtClean="0"/>
              <a:t>P[1-5]          1 site 1          :  0.1423   0.0408     0.0793 -  0.2422</a:t>
            </a:r>
          </a:p>
          <a:p>
            <a:r>
              <a:rPr lang="fr-FR" sz="1050" dirty="0" smtClean="0"/>
              <a:t>P[2-1]          1 site 1          :  0.1423   0.0408     0.0793 -  0.2422</a:t>
            </a:r>
            <a:endParaRPr lang="fr-FR" sz="1050" dirty="0"/>
          </a:p>
        </p:txBody>
      </p:sp>
      <p:sp>
        <p:nvSpPr>
          <p:cNvPr id="6" name="ZoneTexte 5"/>
          <p:cNvSpPr txBox="1"/>
          <p:nvPr/>
        </p:nvSpPr>
        <p:spPr>
          <a:xfrm>
            <a:off x="3851920" y="170080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INITIALE d’occupation d’un site = 92%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067944" y="551723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sur chaque site à chaque visite = 14%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23928" y="285293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colonisation d’un site = 17%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95936" y="4365104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d’extinction locale d’un site = 33%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ChangeArrowheads="1"/>
          </p:cNvSpPr>
          <p:nvPr/>
        </p:nvSpPr>
        <p:spPr bwMode="auto">
          <a:xfrm>
            <a:off x="323528" y="1936527"/>
            <a:ext cx="4801314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b="0" dirty="0"/>
              <a:t>Saison			1	 	</a:t>
            </a:r>
          </a:p>
          <a:p>
            <a:endParaRPr lang="fr-FR" b="0" dirty="0"/>
          </a:p>
          <a:p>
            <a:endParaRPr lang="fr-FR" b="0" dirty="0"/>
          </a:p>
          <a:p>
            <a:endParaRPr lang="fr-FR" b="0" dirty="0"/>
          </a:p>
          <a:p>
            <a:r>
              <a:rPr lang="fr-FR" b="0" dirty="0"/>
              <a:t>Suivi intra-saison	       1 2….K</a:t>
            </a:r>
            <a:r>
              <a:rPr lang="fr-FR" sz="1200" b="0" dirty="0"/>
              <a:t>1	</a:t>
            </a:r>
          </a:p>
        </p:txBody>
      </p:sp>
      <p:sp>
        <p:nvSpPr>
          <p:cNvPr id="5" name="AutoShape 10"/>
          <p:cNvSpPr>
            <a:spLocks/>
          </p:cNvSpPr>
          <p:nvPr/>
        </p:nvSpPr>
        <p:spPr bwMode="auto">
          <a:xfrm rot="16200000">
            <a:off x="3102274" y="2823369"/>
            <a:ext cx="215801" cy="1715539"/>
          </a:xfrm>
          <a:prstGeom prst="leftBrace">
            <a:avLst>
              <a:gd name="adj1" fmla="val 285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352405" y="1630139"/>
            <a:ext cx="1727200" cy="1871663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2123728" y="3789040"/>
            <a:ext cx="218122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fr-FR" sz="1100" b="0" dirty="0"/>
              <a:t>Pas de modification de la présence</a:t>
            </a:r>
          </a:p>
        </p:txBody>
      </p:sp>
      <p:sp>
        <p:nvSpPr>
          <p:cNvPr id="14" name="Ellipse 13"/>
          <p:cNvSpPr/>
          <p:nvPr/>
        </p:nvSpPr>
        <p:spPr>
          <a:xfrm>
            <a:off x="253777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19" name="Ellipse 18"/>
          <p:cNvSpPr/>
          <p:nvPr/>
        </p:nvSpPr>
        <p:spPr>
          <a:xfrm>
            <a:off x="2537774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079612" y="454047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1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1079612" y="5314564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2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079612" y="6070648"/>
            <a:ext cx="7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Site 3</a:t>
            </a:r>
            <a:endParaRPr lang="fr-FR" dirty="0"/>
          </a:p>
        </p:txBody>
      </p:sp>
      <p:sp>
        <p:nvSpPr>
          <p:cNvPr id="23" name="Ellipse 22"/>
          <p:cNvSpPr/>
          <p:nvPr/>
        </p:nvSpPr>
        <p:spPr>
          <a:xfrm>
            <a:off x="4608004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4" name="Ellipse 23"/>
          <p:cNvSpPr/>
          <p:nvPr/>
        </p:nvSpPr>
        <p:spPr>
          <a:xfrm>
            <a:off x="6624228" y="4473116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4608004" y="5247202"/>
            <a:ext cx="1440160" cy="504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1</a:t>
            </a:r>
            <a:endParaRPr lang="fr-FR" dirty="0"/>
          </a:p>
        </p:txBody>
      </p:sp>
      <p:sp>
        <p:nvSpPr>
          <p:cNvPr id="27" name="Ellipse 26"/>
          <p:cNvSpPr/>
          <p:nvPr/>
        </p:nvSpPr>
        <p:spPr>
          <a:xfrm>
            <a:off x="4608004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6624228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Ellipse 28"/>
          <p:cNvSpPr/>
          <p:nvPr/>
        </p:nvSpPr>
        <p:spPr>
          <a:xfrm>
            <a:off x="6624228" y="5247202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Ellipse 29"/>
          <p:cNvSpPr/>
          <p:nvPr/>
        </p:nvSpPr>
        <p:spPr>
          <a:xfrm>
            <a:off x="2555776" y="6003286"/>
            <a:ext cx="1440160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0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395536" y="692696"/>
            <a:ext cx="3880165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 smtClean="0"/>
              <a:t>Principe de </a:t>
            </a:r>
            <a:r>
              <a:rPr lang="fr-FR" sz="3000" b="1" dirty="0"/>
              <a:t>la méthode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0" y="0"/>
            <a:ext cx="785202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 saison unique</a:t>
            </a:r>
            <a:endParaRPr lang="fr-FR" sz="3800" b="1" dirty="0"/>
          </a:p>
        </p:txBody>
      </p:sp>
      <p:sp>
        <p:nvSpPr>
          <p:cNvPr id="32" name="ZoneTexte 31"/>
          <p:cNvSpPr txBox="1"/>
          <p:nvPr/>
        </p:nvSpPr>
        <p:spPr>
          <a:xfrm>
            <a:off x="2836447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1</a:t>
            </a:r>
            <a:endParaRPr lang="fr-FR" dirty="0"/>
          </a:p>
        </p:txBody>
      </p:sp>
      <p:sp>
        <p:nvSpPr>
          <p:cNvPr id="33" name="ZoneTexte 32"/>
          <p:cNvSpPr txBox="1"/>
          <p:nvPr/>
        </p:nvSpPr>
        <p:spPr>
          <a:xfrm>
            <a:off x="4860032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2</a:t>
            </a:r>
            <a:endParaRPr lang="fr-FR" dirty="0"/>
          </a:p>
        </p:txBody>
      </p:sp>
      <p:sp>
        <p:nvSpPr>
          <p:cNvPr id="34" name="ZoneTexte 33"/>
          <p:cNvSpPr txBox="1"/>
          <p:nvPr/>
        </p:nvSpPr>
        <p:spPr>
          <a:xfrm>
            <a:off x="6876256" y="4077072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Visite 3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ERIRUB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5108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</a:t>
            </a:r>
            <a:r>
              <a:rPr lang="fr-FR" dirty="0" err="1" smtClean="0"/>
              <a:t>metapopulation</a:t>
            </a:r>
            <a:r>
              <a:rPr lang="fr-FR" dirty="0" smtClean="0"/>
              <a:t>: psi(.),</a:t>
            </a:r>
            <a:r>
              <a:rPr lang="fr-FR" dirty="0" err="1" smtClean="0">
                <a:solidFill>
                  <a:srgbClr val="FF0000"/>
                </a:solidFill>
              </a:rPr>
              <a:t>gam</a:t>
            </a:r>
            <a:r>
              <a:rPr lang="fr-FR" dirty="0" smtClean="0">
                <a:solidFill>
                  <a:srgbClr val="FF0000"/>
                </a:solidFill>
              </a:rPr>
              <a:t>(.),</a:t>
            </a:r>
            <a:r>
              <a:rPr lang="fr-FR" dirty="0" err="1" smtClean="0">
                <a:solidFill>
                  <a:srgbClr val="FF0000"/>
                </a:solidFill>
              </a:rPr>
              <a:t>eps</a:t>
            </a:r>
            <a:r>
              <a:rPr lang="fr-FR" dirty="0" smtClean="0">
                <a:solidFill>
                  <a:srgbClr val="FF0000"/>
                </a:solidFill>
              </a:rPr>
              <a:t>=1-</a:t>
            </a:r>
            <a:r>
              <a:rPr lang="fr-FR" dirty="0" err="1" smtClean="0">
                <a:solidFill>
                  <a:srgbClr val="FF0000"/>
                </a:solidFill>
              </a:rPr>
              <a:t>gam</a:t>
            </a:r>
            <a:r>
              <a:rPr lang="fr-FR" dirty="0" err="1" smtClean="0"/>
              <a:t>,p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179512" y="1595021"/>
            <a:ext cx="7704856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&lt;psi1&gt;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psi1            1 site 1          :  1.0000   0.0000     0.0000 -  1.0000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&lt;gam1&gt;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gam1            1 site 1          :  0.9151   0.1007     0.4591 -  0.9927</a:t>
            </a:r>
          </a:p>
          <a:p>
            <a:r>
              <a:rPr lang="fr-FR" sz="1050" dirty="0" smtClean="0"/>
              <a:t>gam2            1 site 1          :  0.9914   0.0749     0.0000 -  1.0000</a:t>
            </a:r>
          </a:p>
          <a:p>
            <a:r>
              <a:rPr lang="fr-FR" sz="1050" dirty="0" smtClean="0"/>
              <a:t>gam3            1 site 1          :  0.8388   0.1177     0.4858 -  0.9663</a:t>
            </a:r>
          </a:p>
          <a:p>
            <a:r>
              <a:rPr lang="fr-FR" sz="1050" dirty="0" smtClean="0"/>
              <a:t>gam4            1 site 1          :  1.0000   0.0000     0.0000 -  1.0000</a:t>
            </a:r>
          </a:p>
          <a:p>
            <a:r>
              <a:rPr lang="fr-FR" sz="1050" dirty="0" smtClean="0"/>
              <a:t>gam5            1 site 1          :  0.9914   0.0749     0.0000 -  1.0000</a:t>
            </a:r>
          </a:p>
          <a:p>
            <a:r>
              <a:rPr lang="fr-FR" sz="1050" dirty="0" smtClean="0"/>
              <a:t>gam6            1 site 1          :  1.0000   0.0000     0.0000 -  1.0000</a:t>
            </a:r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&lt;P[1-1]&gt;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P[1-1]          1 site 1          :  0.4241   0.0245     0.3769 -  0.4727</a:t>
            </a:r>
          </a:p>
          <a:p>
            <a:r>
              <a:rPr lang="fr-FR" sz="1050" dirty="0" smtClean="0"/>
              <a:t>P[1-2]          1 site 1          :  0.4241   0.0245     0.3769 -  0.4727</a:t>
            </a:r>
          </a:p>
          <a:p>
            <a:r>
              <a:rPr lang="fr-FR" sz="1050" dirty="0" smtClean="0"/>
              <a:t>P[1-3]          1 site 1          :  0.4241   0.0245     0.3769 -  0.4727</a:t>
            </a:r>
          </a:p>
          <a:p>
            <a:r>
              <a:rPr lang="fr-FR" sz="1050" dirty="0" smtClean="0"/>
              <a:t>P[1-4]          1 site 1          :  0.4241   0.0245     0.3769 -  0.4727</a:t>
            </a:r>
          </a:p>
          <a:p>
            <a:r>
              <a:rPr lang="fr-FR" sz="1050" dirty="0" smtClean="0"/>
              <a:t>P[1-5]          1 site 1          :  0.4241   0.0245     0.3769 -  0.4727</a:t>
            </a:r>
          </a:p>
          <a:p>
            <a:r>
              <a:rPr lang="fr-FR" sz="1050" dirty="0" smtClean="0"/>
              <a:t>P[2-1]          1 site 1          :  0.4241   0.0245     0.3769 -  0.4727</a:t>
            </a:r>
          </a:p>
          <a:p>
            <a:r>
              <a:rPr lang="fr-FR" sz="1050" dirty="0" smtClean="0"/>
              <a:t>P[2-2]          1 site 1          :  0.4241   0.0245     0.3769 -  0.4727</a:t>
            </a:r>
            <a:endParaRPr lang="fr-FR" sz="1050" dirty="0"/>
          </a:p>
        </p:txBody>
      </p:sp>
      <p:sp>
        <p:nvSpPr>
          <p:cNvPr id="6" name="ZoneTexte 5"/>
          <p:cNvSpPr txBox="1"/>
          <p:nvPr/>
        </p:nvSpPr>
        <p:spPr>
          <a:xfrm>
            <a:off x="3851920" y="170080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INITIALE d’occupation d’un site = 100%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067944" y="4149080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sur chaque site à chaque visite = 42%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23928" y="2564904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colonisation d’un site = inverse </a:t>
            </a:r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d’extinction </a:t>
            </a:r>
            <a:r>
              <a:rPr lang="fr-FR" b="1" dirty="0" smtClean="0">
                <a:solidFill>
                  <a:srgbClr val="FF0000"/>
                </a:solidFill>
                <a:sym typeface="Wingdings" pitchFamily="2" charset="2"/>
              </a:rPr>
              <a:t> métapopulation où les individus changent de site d’une année sur l’autre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ERIRUB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3728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: </a:t>
            </a:r>
            <a:r>
              <a:rPr lang="fr-FR" dirty="0" err="1" smtClean="0"/>
              <a:t>psi,gamma</a:t>
            </a:r>
            <a:r>
              <a:rPr lang="fr-FR" dirty="0" smtClean="0"/>
              <a:t>(),</a:t>
            </a:r>
            <a:r>
              <a:rPr lang="fr-FR" dirty="0" err="1" smtClean="0"/>
              <a:t>eps</a:t>
            </a:r>
            <a:r>
              <a:rPr lang="fr-FR" dirty="0" smtClean="0"/>
              <a:t>(),</a:t>
            </a:r>
            <a:r>
              <a:rPr lang="fr-FR" dirty="0" smtClean="0">
                <a:solidFill>
                  <a:srgbClr val="FF0000"/>
                </a:solidFill>
              </a:rPr>
              <a:t>p(</a:t>
            </a:r>
            <a:r>
              <a:rPr lang="fr-FR" dirty="0" err="1" smtClean="0">
                <a:solidFill>
                  <a:srgbClr val="FF0000"/>
                </a:solidFill>
              </a:rPr>
              <a:t>season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72768" r="11174" b="5401"/>
          <a:stretch>
            <a:fillRect/>
          </a:stretch>
        </p:blipFill>
        <p:spPr bwMode="auto">
          <a:xfrm>
            <a:off x="4644008" y="836712"/>
            <a:ext cx="3746190" cy="669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llipse 10"/>
          <p:cNvSpPr/>
          <p:nvPr/>
        </p:nvSpPr>
        <p:spPr>
          <a:xfrm>
            <a:off x="4716016" y="1152128"/>
            <a:ext cx="827584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539552" y="3284984"/>
            <a:ext cx="2606890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Init</a:t>
            </a:r>
            <a:r>
              <a:rPr lang="fr-FR" sz="2400" b="1" dirty="0" smtClean="0"/>
              <a:t>: </a:t>
            </a:r>
            <a:r>
              <a:rPr lang="fr-FR" sz="2400" b="1" dirty="0" err="1" smtClean="0"/>
              <a:t>seasonal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effects</a:t>
            </a:r>
            <a:endParaRPr lang="fr-FR" sz="2400" b="1" dirty="0" smtClean="0"/>
          </a:p>
          <a:p>
            <a:endParaRPr lang="fr-FR" sz="2400" b="1" dirty="0"/>
          </a:p>
        </p:txBody>
      </p:sp>
      <p:cxnSp>
        <p:nvCxnSpPr>
          <p:cNvPr id="13" name="Connecteur droit avec flèche 12"/>
          <p:cNvCxnSpPr>
            <a:stCxn id="11" idx="2"/>
            <a:endCxn id="12" idx="0"/>
          </p:cNvCxnSpPr>
          <p:nvPr/>
        </p:nvCxnSpPr>
        <p:spPr>
          <a:xfrm flipH="1">
            <a:off x="1842997" y="1332148"/>
            <a:ext cx="2873019" cy="195283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ERIRUB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3728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: </a:t>
            </a:r>
            <a:r>
              <a:rPr lang="fr-FR" dirty="0" err="1" smtClean="0"/>
              <a:t>psi,gamma</a:t>
            </a:r>
            <a:r>
              <a:rPr lang="fr-FR" dirty="0" smtClean="0"/>
              <a:t>(),</a:t>
            </a:r>
            <a:r>
              <a:rPr lang="fr-FR" dirty="0" err="1" smtClean="0"/>
              <a:t>eps</a:t>
            </a:r>
            <a:r>
              <a:rPr lang="fr-FR" dirty="0" smtClean="0"/>
              <a:t>(),</a:t>
            </a:r>
            <a:r>
              <a:rPr lang="fr-FR" dirty="0" smtClean="0">
                <a:solidFill>
                  <a:srgbClr val="FF0000"/>
                </a:solidFill>
              </a:rPr>
              <a:t>p(</a:t>
            </a:r>
            <a:r>
              <a:rPr lang="fr-FR" dirty="0" err="1" smtClean="0">
                <a:solidFill>
                  <a:srgbClr val="FF0000"/>
                </a:solidFill>
              </a:rPr>
              <a:t>season</a:t>
            </a:r>
            <a:r>
              <a:rPr lang="fr-FR" dirty="0" smtClean="0">
                <a:solidFill>
                  <a:srgbClr val="FF0000"/>
                </a:solidFill>
              </a:rPr>
              <a:t>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595021"/>
            <a:ext cx="7704856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&lt;psi1&gt;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psi1            1 site 1          :  1.0000   0.0000     0.0000 -  1.0000</a:t>
            </a:r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&lt;gam1&gt;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gam1            1 site 1          :  0.4680   0.4623     0.0226 -  0.9710</a:t>
            </a:r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&lt;eps1&gt;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eps1            1 site 1          :  0.0099   0.0191     0.0002 -  0.3134</a:t>
            </a:r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&lt;P[1-1]&gt;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P[1-1]          1 site 1          :  0.5857   0.0589     0.4677 -  0.6946</a:t>
            </a:r>
          </a:p>
          <a:p>
            <a:r>
              <a:rPr lang="fr-FR" sz="1050" dirty="0" smtClean="0"/>
              <a:t>P[2-1]          1 site 1          :  0.3862   0.0638     0.2708 -  0.5161</a:t>
            </a:r>
          </a:p>
          <a:p>
            <a:r>
              <a:rPr lang="fr-FR" sz="1050" dirty="0" smtClean="0"/>
              <a:t>P[3-1]          1 site 1          :  0.2822   0.0570     0.1847 -  0.4057</a:t>
            </a:r>
          </a:p>
          <a:p>
            <a:r>
              <a:rPr lang="fr-FR" sz="1050" dirty="0" smtClean="0"/>
              <a:t>P[4-1]          1 site 1          :  0.3878   0.0653     0.2697 -  0.5207</a:t>
            </a:r>
          </a:p>
          <a:p>
            <a:r>
              <a:rPr lang="fr-FR" sz="1050" dirty="0" smtClean="0"/>
              <a:t>P[5-1]          1 site 1          :  0.4857   0.0597     0.3715 -  0.6015</a:t>
            </a:r>
          </a:p>
          <a:p>
            <a:r>
              <a:rPr lang="fr-FR" sz="1050" dirty="0" smtClean="0"/>
              <a:t>P[6-1]          1 site 1          :  0.4308   0.0601     0.3189 -  0.5503</a:t>
            </a:r>
          </a:p>
          <a:p>
            <a:r>
              <a:rPr lang="fr-FR" sz="1050" dirty="0" smtClean="0"/>
              <a:t>P[7-1]          1 site 1          :  0.3429   0.0567     0.2416 -  0.4608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51920" y="170080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INITIALE d’occupation d’un site = 100%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067944" y="551723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sur chaque site varie chaque année (saison) entre 28 et 58%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23928" y="285293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colonisation d’un site = 46%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95936" y="37890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d’extinction locale d’un site = &lt;1%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ERIRUB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453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: </a:t>
            </a:r>
            <a:r>
              <a:rPr lang="fr-FR" dirty="0" err="1" smtClean="0"/>
              <a:t>psi,gamma</a:t>
            </a:r>
            <a:r>
              <a:rPr lang="fr-FR" dirty="0" smtClean="0"/>
              <a:t>(),</a:t>
            </a:r>
            <a:r>
              <a:rPr lang="fr-FR" dirty="0" err="1" smtClean="0"/>
              <a:t>eps</a:t>
            </a:r>
            <a:r>
              <a:rPr lang="fr-FR" dirty="0" smtClean="0"/>
              <a:t>(),</a:t>
            </a:r>
            <a:r>
              <a:rPr lang="fr-FR" dirty="0" smtClean="0">
                <a:solidFill>
                  <a:srgbClr val="FF0000"/>
                </a:solidFill>
              </a:rPr>
              <a:t>p(session capture)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72940" t="1281" r="6669" b="10000"/>
          <a:stretch>
            <a:fillRect/>
          </a:stretch>
        </p:blipFill>
        <p:spPr bwMode="auto">
          <a:xfrm>
            <a:off x="4715000" y="1010629"/>
            <a:ext cx="4429000" cy="584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llipse 5"/>
          <p:cNvSpPr/>
          <p:nvPr/>
        </p:nvSpPr>
        <p:spPr>
          <a:xfrm>
            <a:off x="6804248" y="1844824"/>
            <a:ext cx="827584" cy="360040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539552" y="3284984"/>
            <a:ext cx="2606890" cy="193899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Clic-droit: </a:t>
            </a:r>
            <a:r>
              <a:rPr lang="fr-FR" sz="2400" b="1" dirty="0" err="1" smtClean="0"/>
              <a:t>add</a:t>
            </a:r>
            <a:r>
              <a:rPr lang="fr-FR" sz="2400" b="1" dirty="0" smtClean="0"/>
              <a:t> cols (4)</a:t>
            </a:r>
          </a:p>
          <a:p>
            <a:r>
              <a:rPr lang="fr-FR" sz="2400" b="1" dirty="0" smtClean="0"/>
              <a:t>Compléter les colonnes à la main</a:t>
            </a:r>
          </a:p>
          <a:p>
            <a:endParaRPr lang="fr-FR" sz="2400" b="1" dirty="0"/>
          </a:p>
        </p:txBody>
      </p:sp>
      <p:cxnSp>
        <p:nvCxnSpPr>
          <p:cNvPr id="8" name="Connecteur droit avec flèche 7"/>
          <p:cNvCxnSpPr>
            <a:stCxn id="6" idx="2"/>
            <a:endCxn id="7" idx="0"/>
          </p:cNvCxnSpPr>
          <p:nvPr/>
        </p:nvCxnSpPr>
        <p:spPr>
          <a:xfrm flipH="1">
            <a:off x="1842997" y="2024844"/>
            <a:ext cx="4961251" cy="12601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95536" y="0"/>
            <a:ext cx="8229600" cy="764704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Occupancy</a:t>
            </a: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multi-saisons: ERIRUB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3528" y="908720"/>
            <a:ext cx="4339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 smtClean="0"/>
              <a:t>Modele</a:t>
            </a:r>
            <a:r>
              <a:rPr lang="fr-FR" dirty="0" smtClean="0"/>
              <a:t> : </a:t>
            </a:r>
            <a:r>
              <a:rPr lang="fr-FR" dirty="0" err="1" smtClean="0"/>
              <a:t>psi,gamma</a:t>
            </a:r>
            <a:r>
              <a:rPr lang="fr-FR" dirty="0" smtClean="0"/>
              <a:t>(),</a:t>
            </a:r>
            <a:r>
              <a:rPr lang="fr-FR" dirty="0" err="1" smtClean="0"/>
              <a:t>eps</a:t>
            </a:r>
            <a:r>
              <a:rPr lang="fr-FR" dirty="0" smtClean="0"/>
              <a:t>(),</a:t>
            </a:r>
            <a:r>
              <a:rPr lang="fr-FR" dirty="0" smtClean="0">
                <a:solidFill>
                  <a:srgbClr val="FF0000"/>
                </a:solidFill>
              </a:rPr>
              <a:t>session capture)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595021"/>
            <a:ext cx="770485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 smtClean="0"/>
              <a:t>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&lt;psi1&gt;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psi1            1 site 1          :  1.0000   0.0000     0.0000 -  1.0000</a:t>
            </a:r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&lt;gam1&gt;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gam1            1 site 1          :  0.4760   0.3385     0.0598 -  0.9285</a:t>
            </a:r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&lt;eps1&gt;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eps1            1 site 1          :  0.0191   0.0207     0.0022 -  0.1458</a:t>
            </a:r>
          </a:p>
          <a:p>
            <a:endParaRPr lang="fr-FR" sz="1050" dirty="0" smtClean="0"/>
          </a:p>
          <a:p>
            <a:endParaRPr lang="fr-FR" sz="1050" dirty="0" smtClean="0"/>
          </a:p>
          <a:p>
            <a:endParaRPr lang="fr-FR" sz="1050" dirty="0" smtClean="0"/>
          </a:p>
          <a:p>
            <a:r>
              <a:rPr lang="fr-FR" sz="1050" dirty="0" smtClean="0"/>
              <a:t>   </a:t>
            </a:r>
            <a:r>
              <a:rPr lang="fr-FR" sz="1050" dirty="0" err="1" smtClean="0"/>
              <a:t>Individual</a:t>
            </a:r>
            <a:r>
              <a:rPr lang="fr-FR" sz="1050" dirty="0" smtClean="0"/>
              <a:t> Site </a:t>
            </a:r>
            <a:r>
              <a:rPr lang="fr-FR" sz="1050" dirty="0" err="1" smtClean="0"/>
              <a:t>estimates</a:t>
            </a:r>
            <a:r>
              <a:rPr lang="fr-FR" sz="1050" dirty="0" smtClean="0"/>
              <a:t> of &lt;P[1-1]&gt; </a:t>
            </a:r>
          </a:p>
          <a:p>
            <a:r>
              <a:rPr lang="fr-FR" sz="1050" dirty="0" smtClean="0"/>
              <a:t>                Site               </a:t>
            </a:r>
            <a:r>
              <a:rPr lang="fr-FR" sz="1050" dirty="0" err="1" smtClean="0"/>
              <a:t>estimate</a:t>
            </a:r>
            <a:r>
              <a:rPr lang="fr-FR" sz="1050" dirty="0" smtClean="0"/>
              <a:t>  Std.err   95% </a:t>
            </a:r>
            <a:r>
              <a:rPr lang="fr-FR" sz="1050" dirty="0" err="1" smtClean="0"/>
              <a:t>conf</a:t>
            </a:r>
            <a:r>
              <a:rPr lang="fr-FR" sz="1050" dirty="0" smtClean="0"/>
              <a:t>. </a:t>
            </a:r>
            <a:r>
              <a:rPr lang="fr-FR" sz="1050" dirty="0" err="1" smtClean="0"/>
              <a:t>interval</a:t>
            </a:r>
            <a:endParaRPr lang="fr-FR" sz="1050" dirty="0" smtClean="0"/>
          </a:p>
          <a:p>
            <a:r>
              <a:rPr lang="fr-FR" sz="1050" dirty="0" smtClean="0"/>
              <a:t>P[1-1]          1 site 1          :  0.2849   0.0465     0.2030 -  0.3840</a:t>
            </a:r>
          </a:p>
          <a:p>
            <a:r>
              <a:rPr lang="fr-FR" sz="1050" dirty="0" smtClean="0"/>
              <a:t>P[1-2]          1 site 1          :  0.2110   0.0420     0.1402 -  0.3049</a:t>
            </a:r>
          </a:p>
          <a:p>
            <a:r>
              <a:rPr lang="fr-FR" sz="1050" dirty="0" smtClean="0"/>
              <a:t>P[1-3]          1 site 1          :  0.4960   0.0518     0.3959 -  0.5964</a:t>
            </a:r>
          </a:p>
          <a:p>
            <a:r>
              <a:rPr lang="fr-FR" sz="1050" dirty="0" smtClean="0"/>
              <a:t>P[1-4]          1 site 1          :  0.5909   0.0512     0.4882 -  0.6863</a:t>
            </a:r>
          </a:p>
          <a:p>
            <a:r>
              <a:rPr lang="fr-FR" sz="1050" dirty="0" smtClean="0"/>
              <a:t>P[1-5]          1 site 1          :  0.5276   0.0518     0.4263 -  0.6267</a:t>
            </a:r>
          </a:p>
          <a:p>
            <a:r>
              <a:rPr lang="fr-FR" sz="1050" dirty="0" smtClean="0"/>
              <a:t>P[2-1]          1 site 1          :  0.2849   0.0465     0.2030 -  0.3840</a:t>
            </a:r>
          </a:p>
          <a:p>
            <a:r>
              <a:rPr lang="fr-FR" sz="1050" dirty="0" smtClean="0"/>
              <a:t>P[2-2]          1 site 1          :  0.2110   0.0420     0.1402 -  0.3049</a:t>
            </a:r>
          </a:p>
          <a:p>
            <a:r>
              <a:rPr lang="fr-FR" sz="1050" dirty="0" smtClean="0"/>
              <a:t>P[2-3]          1 site 1          :  0.4960   0.0518     0.3959 -  0.5964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851920" y="1700808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INITIALE d’occupation d’un site = 100%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067944" y="494116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détection sur chaque site varie à chaque session de capture entre 21 et 59% (mais identique chaque année)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923928" y="285293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de colonisation d’un site = 46%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995936" y="3789040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</a:rPr>
              <a:t>Proba</a:t>
            </a:r>
            <a:r>
              <a:rPr lang="fr-FR" b="1" dirty="0" smtClean="0">
                <a:solidFill>
                  <a:srgbClr val="FF0000"/>
                </a:solidFill>
              </a:rPr>
              <a:t> d’extinction locale d’un site = &lt;1%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6" name="Text Box 6"/>
          <p:cNvSpPr txBox="1">
            <a:spLocks noChangeArrowheads="1"/>
          </p:cNvSpPr>
          <p:nvPr/>
        </p:nvSpPr>
        <p:spPr bwMode="auto">
          <a:xfrm>
            <a:off x="539553" y="1268760"/>
            <a:ext cx="8318728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/>
              <a:t>10010010		site occupé mais espèce souvent ratée</a:t>
            </a:r>
          </a:p>
          <a:p>
            <a:endParaRPr lang="fr-FR" sz="2000" dirty="0"/>
          </a:p>
          <a:p>
            <a:r>
              <a:rPr lang="fr-FR" sz="2000" dirty="0"/>
              <a:t>11111011		site occupé et espèce souvent détectée</a:t>
            </a:r>
          </a:p>
          <a:p>
            <a:endParaRPr lang="fr-FR" sz="2000" dirty="0"/>
          </a:p>
          <a:p>
            <a:r>
              <a:rPr lang="fr-FR" sz="2000" dirty="0"/>
              <a:t>00000000		Site occupé </a:t>
            </a:r>
            <a:r>
              <a:rPr lang="fr-FR" sz="2000" dirty="0" smtClean="0"/>
              <a:t>et espèce </a:t>
            </a:r>
            <a:r>
              <a:rPr lang="fr-FR" sz="2000" dirty="0"/>
              <a:t>toujours </a:t>
            </a:r>
            <a:r>
              <a:rPr lang="fr-FR" sz="2000" dirty="0" smtClean="0"/>
              <a:t>ratée </a:t>
            </a:r>
            <a:endParaRPr lang="fr-FR" sz="2000" dirty="0"/>
          </a:p>
          <a:p>
            <a:r>
              <a:rPr lang="fr-FR" sz="2000" dirty="0"/>
              <a:t>			ou site non-occupé par l’espèce ?</a:t>
            </a:r>
          </a:p>
          <a:p>
            <a:endParaRPr lang="fr-FR" sz="2000" dirty="0"/>
          </a:p>
          <a:p>
            <a:r>
              <a:rPr lang="fr-FR" sz="2400" dirty="0"/>
              <a:t>La </a:t>
            </a:r>
            <a:r>
              <a:rPr lang="fr-FR" sz="2400" b="1" dirty="0"/>
              <a:t>modélisation de p, </a:t>
            </a:r>
            <a:r>
              <a:rPr lang="fr-FR" sz="2400" dirty="0" err="1"/>
              <a:t>cad</a:t>
            </a:r>
            <a:r>
              <a:rPr lang="fr-FR" sz="2400" dirty="0"/>
              <a:t> la </a:t>
            </a:r>
            <a:r>
              <a:rPr lang="fr-FR" sz="2400" b="1" dirty="0"/>
              <a:t>probabilité de détecter l’espèce sur un site donné </a:t>
            </a:r>
            <a:r>
              <a:rPr lang="fr-FR" sz="2400" dirty="0" smtClean="0"/>
              <a:t>(équivalent </a:t>
            </a:r>
            <a:r>
              <a:rPr lang="fr-FR" sz="2400" dirty="0"/>
              <a:t>du « p » probabilité de </a:t>
            </a:r>
            <a:r>
              <a:rPr lang="fr-FR" sz="2400" dirty="0" smtClean="0"/>
              <a:t>capture </a:t>
            </a:r>
            <a:r>
              <a:rPr lang="fr-FR" sz="2400" dirty="0"/>
              <a:t>en </a:t>
            </a:r>
            <a:r>
              <a:rPr lang="fr-FR" sz="2400" dirty="0" smtClean="0"/>
              <a:t>CMR), permet </a:t>
            </a:r>
            <a:r>
              <a:rPr lang="fr-FR" sz="2400" dirty="0"/>
              <a:t>d’estimer la probabilité qu’un site de 0 soit pourtant occupé. </a:t>
            </a:r>
          </a:p>
          <a:p>
            <a:endParaRPr lang="fr-FR" sz="2400" dirty="0"/>
          </a:p>
          <a:p>
            <a:r>
              <a:rPr lang="fr-FR" sz="2400" dirty="0"/>
              <a:t>La probabilité de cet évènement est donnée par [1-(</a:t>
            </a:r>
            <a:r>
              <a:rPr lang="fr-FR" sz="2400" dirty="0" smtClean="0"/>
              <a:t>1-p)</a:t>
            </a:r>
            <a:r>
              <a:rPr lang="fr-FR" sz="2400" baseline="30000" dirty="0" smtClean="0"/>
              <a:t>n</a:t>
            </a:r>
            <a:r>
              <a:rPr lang="fr-FR" sz="2400" dirty="0"/>
              <a:t>]</a:t>
            </a:r>
          </a:p>
          <a:p>
            <a:r>
              <a:rPr lang="fr-FR" sz="2400" dirty="0"/>
              <a:t>avec n le nombre de sessions.</a:t>
            </a:r>
          </a:p>
        </p:txBody>
      </p: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079532" y="571480"/>
            <a:ext cx="80645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de la probabilité de détection - 1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395536" y="1124744"/>
            <a:ext cx="8461604" cy="3467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dirty="0"/>
              <a:t>Tout comme en CMR, on peut écrire la </a:t>
            </a:r>
            <a:r>
              <a:rPr lang="fr-FR" sz="2400" b="1" dirty="0"/>
              <a:t>probabilité de chaque histoire de capture</a:t>
            </a:r>
            <a:r>
              <a:rPr lang="fr-FR" sz="2400" dirty="0"/>
              <a:t> : </a:t>
            </a:r>
          </a:p>
          <a:p>
            <a:endParaRPr lang="fr-FR" sz="2000" dirty="0"/>
          </a:p>
          <a:p>
            <a:r>
              <a:rPr lang="fr-FR" sz="2000" dirty="0" smtClean="0"/>
              <a:t>Site A: 10110</a:t>
            </a:r>
            <a:r>
              <a:rPr lang="fr-FR" sz="2000" dirty="0"/>
              <a:t>	</a:t>
            </a:r>
            <a:r>
              <a:rPr lang="fr-FR" sz="2000" dirty="0" smtClean="0"/>
              <a:t> </a:t>
            </a:r>
            <a:r>
              <a:rPr lang="el-GR" dirty="0" smtClean="0"/>
              <a:t>Ψ</a:t>
            </a:r>
            <a:r>
              <a:rPr lang="fr-FR" dirty="0" smtClean="0"/>
              <a:t> </a:t>
            </a:r>
            <a:r>
              <a:rPr lang="fr-FR" dirty="0"/>
              <a:t>*</a:t>
            </a:r>
            <a:r>
              <a:rPr lang="fr-FR" sz="2000" dirty="0"/>
              <a:t>p*(1-p)*p*p*(1-p)	soit </a:t>
            </a:r>
            <a:r>
              <a:rPr lang="el-GR" dirty="0" smtClean="0"/>
              <a:t>Ψ</a:t>
            </a:r>
            <a:r>
              <a:rPr lang="fr-FR" dirty="0" smtClean="0"/>
              <a:t> </a:t>
            </a:r>
            <a:r>
              <a:rPr lang="fr-FR" dirty="0"/>
              <a:t>*</a:t>
            </a:r>
            <a:r>
              <a:rPr lang="fr-FR" sz="2000" dirty="0"/>
              <a:t>p</a:t>
            </a:r>
            <a:r>
              <a:rPr lang="fr-FR" sz="2000" baseline="30000" dirty="0"/>
              <a:t>3</a:t>
            </a:r>
            <a:r>
              <a:rPr lang="fr-FR" sz="2000" dirty="0"/>
              <a:t>*(1-p)</a:t>
            </a:r>
            <a:r>
              <a:rPr lang="fr-FR" sz="2000" baseline="30000" dirty="0"/>
              <a:t>2</a:t>
            </a:r>
          </a:p>
          <a:p>
            <a:r>
              <a:rPr lang="fr-FR" sz="2000" baseline="30000" dirty="0"/>
              <a:t>			 </a:t>
            </a:r>
            <a:r>
              <a:rPr lang="fr-FR" dirty="0"/>
              <a:t>avec </a:t>
            </a:r>
            <a:r>
              <a:rPr lang="el-GR" b="1" dirty="0" smtClean="0"/>
              <a:t>Ψ</a:t>
            </a:r>
            <a:r>
              <a:rPr lang="fr-FR" b="1" dirty="0" smtClean="0"/>
              <a:t> </a:t>
            </a:r>
            <a:r>
              <a:rPr lang="fr-FR" b="1" dirty="0"/>
              <a:t>= </a:t>
            </a:r>
            <a:r>
              <a:rPr lang="fr-FR" b="1" dirty="0" err="1"/>
              <a:t>proba</a:t>
            </a:r>
            <a:r>
              <a:rPr lang="fr-FR" b="1" dirty="0"/>
              <a:t> qu’un site soit  occupé </a:t>
            </a:r>
            <a:endParaRPr lang="fr-FR" b="1" dirty="0" smtClean="0"/>
          </a:p>
          <a:p>
            <a:r>
              <a:rPr lang="fr-FR" sz="2000" dirty="0" smtClean="0"/>
              <a:t>			</a:t>
            </a:r>
            <a:r>
              <a:rPr lang="fr-FR" dirty="0" smtClean="0"/>
              <a:t>avec </a:t>
            </a:r>
            <a:r>
              <a:rPr lang="fr-FR" b="1" dirty="0" smtClean="0"/>
              <a:t>p = </a:t>
            </a:r>
            <a:r>
              <a:rPr lang="fr-FR" b="1" dirty="0" err="1" smtClean="0"/>
              <a:t>proba</a:t>
            </a:r>
            <a:r>
              <a:rPr lang="fr-FR" b="1" dirty="0" smtClean="0"/>
              <a:t> qu’une espèce soit détectée</a:t>
            </a:r>
            <a:endParaRPr lang="fr-FR" sz="2000" b="1" baseline="30000" dirty="0"/>
          </a:p>
          <a:p>
            <a:endParaRPr lang="fr-FR" sz="2000" baseline="30000" dirty="0"/>
          </a:p>
          <a:p>
            <a:r>
              <a:rPr lang="fr-FR" sz="2000" dirty="0" smtClean="0"/>
              <a:t>pour </a:t>
            </a:r>
            <a:r>
              <a:rPr lang="fr-FR" sz="2000" dirty="0"/>
              <a:t>les lignes de zéro la probabilité est plus complexe car on ne sait pas s’il s’agit d’un site non-occupé ou de non-détection systématique donc :</a:t>
            </a:r>
          </a:p>
          <a:p>
            <a:endParaRPr lang="fr-FR" sz="2000" dirty="0"/>
          </a:p>
          <a:p>
            <a:r>
              <a:rPr lang="fr-FR" sz="2000" dirty="0" smtClean="0"/>
              <a:t>Site B: 00000</a:t>
            </a:r>
            <a:r>
              <a:rPr lang="fr-FR" sz="2000" dirty="0"/>
              <a:t>	</a:t>
            </a:r>
            <a:r>
              <a:rPr lang="fr-FR" sz="2000" dirty="0" smtClean="0"/>
              <a:t> </a:t>
            </a:r>
            <a:r>
              <a:rPr lang="el-GR" dirty="0" smtClean="0"/>
              <a:t>Ψ</a:t>
            </a:r>
            <a:r>
              <a:rPr lang="fr-FR" sz="2000" dirty="0" smtClean="0"/>
              <a:t>(1-p)</a:t>
            </a:r>
            <a:r>
              <a:rPr lang="fr-FR" sz="2000" baseline="30000" dirty="0" smtClean="0"/>
              <a:t>5</a:t>
            </a:r>
            <a:r>
              <a:rPr lang="fr-FR" sz="2000" dirty="0"/>
              <a:t>+(</a:t>
            </a:r>
            <a:r>
              <a:rPr lang="fr-FR" sz="2000" dirty="0" smtClean="0"/>
              <a:t>1-</a:t>
            </a:r>
            <a:r>
              <a:rPr lang="az-Cyrl-AZ" sz="2000" dirty="0" smtClean="0"/>
              <a:t> </a:t>
            </a:r>
            <a:r>
              <a:rPr lang="el-GR" sz="2000" dirty="0" smtClean="0"/>
              <a:t>Ψ</a:t>
            </a:r>
            <a:r>
              <a:rPr lang="fr-FR" sz="2000" dirty="0" smtClean="0"/>
              <a:t>)   </a:t>
            </a:r>
            <a:r>
              <a:rPr lang="fr-FR" sz="2000" dirty="0"/>
              <a:t>	</a:t>
            </a:r>
            <a:endParaRPr lang="el-GR" sz="2000" dirty="0"/>
          </a:p>
        </p:txBody>
      </p:sp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323528" y="4941168"/>
            <a:ext cx="83895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b="1" dirty="0" smtClean="0"/>
              <a:t>Avec toutes </a:t>
            </a:r>
            <a:r>
              <a:rPr lang="fr-FR" sz="2400" b="1" dirty="0"/>
              <a:t>les probabilités des histoires observées, on peut « maximiser la vraisemblance  » pour estimer p et </a:t>
            </a:r>
            <a:r>
              <a:rPr lang="el-GR" sz="2400" b="1" dirty="0" smtClean="0"/>
              <a:t>Ψ</a:t>
            </a:r>
            <a:r>
              <a:rPr lang="fr-FR" sz="2400" b="1" dirty="0" smtClean="0"/>
              <a:t>.</a:t>
            </a:r>
            <a:endParaRPr lang="fr-FR" sz="2400" b="1" dirty="0"/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1008094" y="428604"/>
            <a:ext cx="80645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de la probabilité de détection - 2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55723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Présences-absences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4394</Words>
  <Application>Microsoft Office PowerPoint</Application>
  <PresentationFormat>Affichage à l'écran (4:3)</PresentationFormat>
  <Paragraphs>779</Paragraphs>
  <Slides>74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7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Pour aller plus loin que les presence-absence</vt:lpstr>
      <vt:lpstr>Présentation PowerPoint</vt:lpstr>
      <vt:lpstr>Présence-absence de lézards ocellés</vt:lpstr>
      <vt:lpstr>Présence-absence de lézards ocellés</vt:lpstr>
      <vt:lpstr>Présence-absence de lézards ocellés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 1 group, constant P</vt:lpstr>
      <vt:lpstr>Résultats 1 group, constant P</vt:lpstr>
      <vt:lpstr>Présentation PowerPoint</vt:lpstr>
      <vt:lpstr>Présentation PowerPoint</vt:lpstr>
      <vt:lpstr>Présentation PowerPoint</vt:lpstr>
      <vt:lpstr>Résultats Psi(.) P(t)</vt:lpstr>
      <vt:lpstr>Conclusion partielle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Suite analyses</vt:lpstr>
      <vt:lpstr>Présentation PowerPoint</vt:lpstr>
      <vt:lpstr>Présentation PowerPoint</vt:lpstr>
      <vt:lpstr>Pour aller plus loin que les presence-absence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Occupancy multi-saisons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Méthodes d’évaluation et de suivi des populations de reptiles et amphibiens</dc:title>
  <dc:creator>Olivier Duriez</dc:creator>
  <cp:lastModifiedBy>Olivier DURIEZ</cp:lastModifiedBy>
  <cp:revision>234</cp:revision>
  <dcterms:created xsi:type="dcterms:W3CDTF">2012-02-23T14:02:39Z</dcterms:created>
  <dcterms:modified xsi:type="dcterms:W3CDTF">2017-01-13T15:38:19Z</dcterms:modified>
</cp:coreProperties>
</file>